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notesSlides/notesSlide2.xml" ContentType="application/vnd.openxmlformats-officedocument.presentationml.notesSlide+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diagrams/layout1.xml" ContentType="application/vnd.openxmlformats-officedocument.drawingml.diagramLayout+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Override PartName="/ppt/diagrams/quickStyle1.xml" ContentType="application/vnd.openxmlformats-officedocument.drawingml.diagramStyle+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94" r:id="rId2"/>
  </p:sldMasterIdLst>
  <p:notesMasterIdLst>
    <p:notesMasterId r:id="rId38"/>
  </p:notesMasterIdLst>
  <p:handoutMasterIdLst>
    <p:handoutMasterId r:id="rId39"/>
  </p:handoutMasterIdLst>
  <p:sldIdLst>
    <p:sldId id="256" r:id="rId3"/>
    <p:sldId id="270" r:id="rId4"/>
    <p:sldId id="380" r:id="rId5"/>
    <p:sldId id="381" r:id="rId6"/>
    <p:sldId id="382" r:id="rId7"/>
    <p:sldId id="384" r:id="rId8"/>
    <p:sldId id="386" r:id="rId9"/>
    <p:sldId id="387" r:id="rId10"/>
    <p:sldId id="388" r:id="rId11"/>
    <p:sldId id="404" r:id="rId12"/>
    <p:sldId id="399" r:id="rId13"/>
    <p:sldId id="393" r:id="rId14"/>
    <p:sldId id="405" r:id="rId15"/>
    <p:sldId id="408" r:id="rId16"/>
    <p:sldId id="402" r:id="rId17"/>
    <p:sldId id="398" r:id="rId18"/>
    <p:sldId id="406" r:id="rId19"/>
    <p:sldId id="403" r:id="rId20"/>
    <p:sldId id="390" r:id="rId21"/>
    <p:sldId id="392" r:id="rId22"/>
    <p:sldId id="391" r:id="rId23"/>
    <p:sldId id="412" r:id="rId24"/>
    <p:sldId id="413" r:id="rId25"/>
    <p:sldId id="414" r:id="rId26"/>
    <p:sldId id="410" r:id="rId27"/>
    <p:sldId id="411" r:id="rId28"/>
    <p:sldId id="407" r:id="rId29"/>
    <p:sldId id="400" r:id="rId30"/>
    <p:sldId id="401" r:id="rId31"/>
    <p:sldId id="394" r:id="rId32"/>
    <p:sldId id="396" r:id="rId33"/>
    <p:sldId id="397" r:id="rId34"/>
    <p:sldId id="409" r:id="rId35"/>
    <p:sldId id="415" r:id="rId36"/>
    <p:sldId id="416" r:id="rId37"/>
  </p:sldIdLst>
  <p:sldSz cx="9144000" cy="6858000" type="screen4x3"/>
  <p:notesSz cx="7315200" cy="9601200"/>
  <p:custDataLst>
    <p:tags r:id="rId40"/>
  </p:custDataLst>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045" autoAdjust="0"/>
    <p:restoredTop sz="84407" autoAdjust="0"/>
  </p:normalViewPr>
  <p:slideViewPr>
    <p:cSldViewPr>
      <p:cViewPr varScale="1">
        <p:scale>
          <a:sx n="65" d="100"/>
          <a:sy n="65" d="100"/>
        </p:scale>
        <p:origin x="-1482" y="-10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handoutMaster" Target="handoutMasters/handoutMaster1.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notesMaster" Target="notesMasters/notesMaster1.xml"/><Relationship Id="rId2" Type="http://schemas.openxmlformats.org/officeDocument/2006/relationships/slideMaster" Target="slideMasters/slideMaster1.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tags" Target="tags/tag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D096C59-886E-44DD-AC68-E4F2DD4A2543}"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04B2B0E1-F1B4-4DB2-B152-57AFE157E3F0}">
      <dgm:prSet phldrT="[Text]"/>
      <dgm:spPr/>
      <dgm:t>
        <a:bodyPr/>
        <a:lstStyle/>
        <a:p>
          <a:r>
            <a:rPr lang="en-US" dirty="0" smtClean="0"/>
            <a:t>Boys struggle more that girls </a:t>
          </a:r>
          <a:endParaRPr lang="en-US" dirty="0"/>
        </a:p>
      </dgm:t>
    </dgm:pt>
    <dgm:pt modelId="{E417A970-8BA6-4BDB-B386-833B55876EEF}" type="parTrans" cxnId="{B7067EDC-553E-41D6-8843-C7A98EB599CF}">
      <dgm:prSet/>
      <dgm:spPr/>
      <dgm:t>
        <a:bodyPr/>
        <a:lstStyle/>
        <a:p>
          <a:endParaRPr lang="en-US"/>
        </a:p>
      </dgm:t>
    </dgm:pt>
    <dgm:pt modelId="{EB30E13B-712C-4CB0-963B-420E4605AD05}" type="sibTrans" cxnId="{B7067EDC-553E-41D6-8843-C7A98EB599CF}">
      <dgm:prSet/>
      <dgm:spPr/>
      <dgm:t>
        <a:bodyPr/>
        <a:lstStyle/>
        <a:p>
          <a:endParaRPr lang="en-US"/>
        </a:p>
      </dgm:t>
    </dgm:pt>
    <dgm:pt modelId="{CB798799-50B6-4D6D-93C4-033DA6C64850}">
      <dgm:prSet phldrT="[Text]"/>
      <dgm:spPr/>
      <dgm:t>
        <a:bodyPr/>
        <a:lstStyle/>
        <a:p>
          <a:r>
            <a:rPr lang="en-US" dirty="0" smtClean="0"/>
            <a:t>Can have normal cognitive skills </a:t>
          </a:r>
          <a:endParaRPr lang="en-US" dirty="0"/>
        </a:p>
      </dgm:t>
    </dgm:pt>
    <dgm:pt modelId="{A8C2E045-1FE4-4FDE-A1B5-4CE40C1D92FD}" type="parTrans" cxnId="{DD171BB5-BE9C-4996-A2B4-67E7AC78AC5D}">
      <dgm:prSet/>
      <dgm:spPr/>
      <dgm:t>
        <a:bodyPr/>
        <a:lstStyle/>
        <a:p>
          <a:endParaRPr lang="en-US"/>
        </a:p>
      </dgm:t>
    </dgm:pt>
    <dgm:pt modelId="{84C9AF71-1B01-4E20-991E-ADA89D35600D}" type="sibTrans" cxnId="{DD171BB5-BE9C-4996-A2B4-67E7AC78AC5D}">
      <dgm:prSet/>
      <dgm:spPr/>
      <dgm:t>
        <a:bodyPr/>
        <a:lstStyle/>
        <a:p>
          <a:endParaRPr lang="en-US"/>
        </a:p>
      </dgm:t>
    </dgm:pt>
    <dgm:pt modelId="{A80DDD3C-A0BF-4075-8E57-613045F4A1E7}">
      <dgm:prSet phldrT="[Text]"/>
      <dgm:spPr/>
      <dgm:t>
        <a:bodyPr/>
        <a:lstStyle/>
        <a:p>
          <a:r>
            <a:rPr lang="en-US" dirty="0" smtClean="0"/>
            <a:t>Lack of instruction is not </a:t>
          </a:r>
          <a:r>
            <a:rPr lang="en-US" dirty="0" err="1" smtClean="0"/>
            <a:t>dysgraphia</a:t>
          </a:r>
          <a:r>
            <a:rPr lang="en-US" dirty="0" smtClean="0"/>
            <a:t> </a:t>
          </a:r>
          <a:endParaRPr lang="en-US" dirty="0"/>
        </a:p>
      </dgm:t>
    </dgm:pt>
    <dgm:pt modelId="{0C1E9F52-AD1F-4D45-BE38-BFE3F5BDA8A8}" type="parTrans" cxnId="{76C5B291-D5D3-41CE-8A15-3040B52BB447}">
      <dgm:prSet/>
      <dgm:spPr/>
      <dgm:t>
        <a:bodyPr/>
        <a:lstStyle/>
        <a:p>
          <a:endParaRPr lang="en-US"/>
        </a:p>
      </dgm:t>
    </dgm:pt>
    <dgm:pt modelId="{CF0B609A-87B7-4DBD-B381-0CD84F091AC1}" type="sibTrans" cxnId="{76C5B291-D5D3-41CE-8A15-3040B52BB447}">
      <dgm:prSet/>
      <dgm:spPr/>
      <dgm:t>
        <a:bodyPr/>
        <a:lstStyle/>
        <a:p>
          <a:endParaRPr lang="en-US"/>
        </a:p>
      </dgm:t>
    </dgm:pt>
    <dgm:pt modelId="{54B7B3B2-59B2-4898-8630-CF29EAC624D2}" type="pres">
      <dgm:prSet presAssocID="{DD096C59-886E-44DD-AC68-E4F2DD4A2543}" presName="linear" presStyleCnt="0">
        <dgm:presLayoutVars>
          <dgm:dir/>
          <dgm:animLvl val="lvl"/>
          <dgm:resizeHandles val="exact"/>
        </dgm:presLayoutVars>
      </dgm:prSet>
      <dgm:spPr/>
      <dgm:t>
        <a:bodyPr/>
        <a:lstStyle/>
        <a:p>
          <a:endParaRPr lang="en-US"/>
        </a:p>
      </dgm:t>
    </dgm:pt>
    <dgm:pt modelId="{3DD35CEC-B635-4261-912D-1498CDFF09DE}" type="pres">
      <dgm:prSet presAssocID="{04B2B0E1-F1B4-4DB2-B152-57AFE157E3F0}" presName="parentLin" presStyleCnt="0"/>
      <dgm:spPr/>
    </dgm:pt>
    <dgm:pt modelId="{D06BBDD1-350F-4ACB-8AC7-870434E3C379}" type="pres">
      <dgm:prSet presAssocID="{04B2B0E1-F1B4-4DB2-B152-57AFE157E3F0}" presName="parentLeftMargin" presStyleLbl="node1" presStyleIdx="0" presStyleCnt="3"/>
      <dgm:spPr/>
      <dgm:t>
        <a:bodyPr/>
        <a:lstStyle/>
        <a:p>
          <a:endParaRPr lang="en-US"/>
        </a:p>
      </dgm:t>
    </dgm:pt>
    <dgm:pt modelId="{719BEC64-20BE-4959-91ED-0106169A67C6}" type="pres">
      <dgm:prSet presAssocID="{04B2B0E1-F1B4-4DB2-B152-57AFE157E3F0}" presName="parentText" presStyleLbl="node1" presStyleIdx="0" presStyleCnt="3" custScaleX="142857">
        <dgm:presLayoutVars>
          <dgm:chMax val="0"/>
          <dgm:bulletEnabled val="1"/>
        </dgm:presLayoutVars>
      </dgm:prSet>
      <dgm:spPr/>
      <dgm:t>
        <a:bodyPr/>
        <a:lstStyle/>
        <a:p>
          <a:endParaRPr lang="en-US"/>
        </a:p>
      </dgm:t>
    </dgm:pt>
    <dgm:pt modelId="{5D471995-47B8-4373-B532-ACF9942C9AC6}" type="pres">
      <dgm:prSet presAssocID="{04B2B0E1-F1B4-4DB2-B152-57AFE157E3F0}" presName="negativeSpace" presStyleCnt="0"/>
      <dgm:spPr/>
    </dgm:pt>
    <dgm:pt modelId="{F066240E-D5E5-4874-9BD5-956F5A304C4F}" type="pres">
      <dgm:prSet presAssocID="{04B2B0E1-F1B4-4DB2-B152-57AFE157E3F0}" presName="childText" presStyleLbl="conFgAcc1" presStyleIdx="0" presStyleCnt="3">
        <dgm:presLayoutVars>
          <dgm:bulletEnabled val="1"/>
        </dgm:presLayoutVars>
      </dgm:prSet>
      <dgm:spPr/>
    </dgm:pt>
    <dgm:pt modelId="{989398C9-6398-49A4-A16B-56C5A311C11D}" type="pres">
      <dgm:prSet presAssocID="{EB30E13B-712C-4CB0-963B-420E4605AD05}" presName="spaceBetweenRectangles" presStyleCnt="0"/>
      <dgm:spPr/>
    </dgm:pt>
    <dgm:pt modelId="{E1BF624B-22D7-4E0C-8DAC-CD34D742E351}" type="pres">
      <dgm:prSet presAssocID="{CB798799-50B6-4D6D-93C4-033DA6C64850}" presName="parentLin" presStyleCnt="0"/>
      <dgm:spPr/>
    </dgm:pt>
    <dgm:pt modelId="{463AA55C-70FE-4AA9-B286-4CC989ADF332}" type="pres">
      <dgm:prSet presAssocID="{CB798799-50B6-4D6D-93C4-033DA6C64850}" presName="parentLeftMargin" presStyleLbl="node1" presStyleIdx="0" presStyleCnt="3"/>
      <dgm:spPr/>
      <dgm:t>
        <a:bodyPr/>
        <a:lstStyle/>
        <a:p>
          <a:endParaRPr lang="en-US"/>
        </a:p>
      </dgm:t>
    </dgm:pt>
    <dgm:pt modelId="{2CBA5954-1848-4D4D-A526-98AC420F4D06}" type="pres">
      <dgm:prSet presAssocID="{CB798799-50B6-4D6D-93C4-033DA6C64850}" presName="parentText" presStyleLbl="node1" presStyleIdx="1" presStyleCnt="3" custScaleX="142857">
        <dgm:presLayoutVars>
          <dgm:chMax val="0"/>
          <dgm:bulletEnabled val="1"/>
        </dgm:presLayoutVars>
      </dgm:prSet>
      <dgm:spPr/>
      <dgm:t>
        <a:bodyPr/>
        <a:lstStyle/>
        <a:p>
          <a:endParaRPr lang="en-US"/>
        </a:p>
      </dgm:t>
    </dgm:pt>
    <dgm:pt modelId="{BCA2CB13-3F77-454B-BDA5-33AE5ACED42D}" type="pres">
      <dgm:prSet presAssocID="{CB798799-50B6-4D6D-93C4-033DA6C64850}" presName="negativeSpace" presStyleCnt="0"/>
      <dgm:spPr/>
    </dgm:pt>
    <dgm:pt modelId="{8B648756-370F-417A-B263-D8F6F3171A84}" type="pres">
      <dgm:prSet presAssocID="{CB798799-50B6-4D6D-93C4-033DA6C64850}" presName="childText" presStyleLbl="conFgAcc1" presStyleIdx="1" presStyleCnt="3">
        <dgm:presLayoutVars>
          <dgm:bulletEnabled val="1"/>
        </dgm:presLayoutVars>
      </dgm:prSet>
      <dgm:spPr/>
    </dgm:pt>
    <dgm:pt modelId="{4A3031A0-36D6-4887-9364-71C015199CE1}" type="pres">
      <dgm:prSet presAssocID="{84C9AF71-1B01-4E20-991E-ADA89D35600D}" presName="spaceBetweenRectangles" presStyleCnt="0"/>
      <dgm:spPr/>
    </dgm:pt>
    <dgm:pt modelId="{24681E5D-3D1B-412D-A9F3-0A771733DF30}" type="pres">
      <dgm:prSet presAssocID="{A80DDD3C-A0BF-4075-8E57-613045F4A1E7}" presName="parentLin" presStyleCnt="0"/>
      <dgm:spPr/>
    </dgm:pt>
    <dgm:pt modelId="{A61A8B6D-844B-4BF8-951F-8D249937D31C}" type="pres">
      <dgm:prSet presAssocID="{A80DDD3C-A0BF-4075-8E57-613045F4A1E7}" presName="parentLeftMargin" presStyleLbl="node1" presStyleIdx="1" presStyleCnt="3"/>
      <dgm:spPr/>
      <dgm:t>
        <a:bodyPr/>
        <a:lstStyle/>
        <a:p>
          <a:endParaRPr lang="en-US"/>
        </a:p>
      </dgm:t>
    </dgm:pt>
    <dgm:pt modelId="{841E32A3-E938-4B12-BA99-93FFB2956212}" type="pres">
      <dgm:prSet presAssocID="{A80DDD3C-A0BF-4075-8E57-613045F4A1E7}" presName="parentText" presStyleLbl="node1" presStyleIdx="2" presStyleCnt="3" custScaleX="142857">
        <dgm:presLayoutVars>
          <dgm:chMax val="0"/>
          <dgm:bulletEnabled val="1"/>
        </dgm:presLayoutVars>
      </dgm:prSet>
      <dgm:spPr/>
      <dgm:t>
        <a:bodyPr/>
        <a:lstStyle/>
        <a:p>
          <a:endParaRPr lang="en-US"/>
        </a:p>
      </dgm:t>
    </dgm:pt>
    <dgm:pt modelId="{CAE11942-838B-429D-BEE1-69F2FE1D93F3}" type="pres">
      <dgm:prSet presAssocID="{A80DDD3C-A0BF-4075-8E57-613045F4A1E7}" presName="negativeSpace" presStyleCnt="0"/>
      <dgm:spPr/>
    </dgm:pt>
    <dgm:pt modelId="{B2C29AB9-4157-42EC-AB44-654FB220A7B1}" type="pres">
      <dgm:prSet presAssocID="{A80DDD3C-A0BF-4075-8E57-613045F4A1E7}" presName="childText" presStyleLbl="conFgAcc1" presStyleIdx="2" presStyleCnt="3">
        <dgm:presLayoutVars>
          <dgm:bulletEnabled val="1"/>
        </dgm:presLayoutVars>
      </dgm:prSet>
      <dgm:spPr/>
    </dgm:pt>
  </dgm:ptLst>
  <dgm:cxnLst>
    <dgm:cxn modelId="{8AFF3957-ABD6-4C28-9B59-7FEBC93CB4DA}" type="presOf" srcId="{A80DDD3C-A0BF-4075-8E57-613045F4A1E7}" destId="{841E32A3-E938-4B12-BA99-93FFB2956212}" srcOrd="1" destOrd="0" presId="urn:microsoft.com/office/officeart/2005/8/layout/list1"/>
    <dgm:cxn modelId="{76C5B291-D5D3-41CE-8A15-3040B52BB447}" srcId="{DD096C59-886E-44DD-AC68-E4F2DD4A2543}" destId="{A80DDD3C-A0BF-4075-8E57-613045F4A1E7}" srcOrd="2" destOrd="0" parTransId="{0C1E9F52-AD1F-4D45-BE38-BFE3F5BDA8A8}" sibTransId="{CF0B609A-87B7-4DBD-B381-0CD84F091AC1}"/>
    <dgm:cxn modelId="{B7067EDC-553E-41D6-8843-C7A98EB599CF}" srcId="{DD096C59-886E-44DD-AC68-E4F2DD4A2543}" destId="{04B2B0E1-F1B4-4DB2-B152-57AFE157E3F0}" srcOrd="0" destOrd="0" parTransId="{E417A970-8BA6-4BDB-B386-833B55876EEF}" sibTransId="{EB30E13B-712C-4CB0-963B-420E4605AD05}"/>
    <dgm:cxn modelId="{B629E931-3305-4EFE-A6DC-E13F97F79BED}" type="presOf" srcId="{A80DDD3C-A0BF-4075-8E57-613045F4A1E7}" destId="{A61A8B6D-844B-4BF8-951F-8D249937D31C}" srcOrd="0" destOrd="0" presId="urn:microsoft.com/office/officeart/2005/8/layout/list1"/>
    <dgm:cxn modelId="{26E45914-DA1A-4405-A31C-CE3FA7CA1FFF}" type="presOf" srcId="{CB798799-50B6-4D6D-93C4-033DA6C64850}" destId="{463AA55C-70FE-4AA9-B286-4CC989ADF332}" srcOrd="0" destOrd="0" presId="urn:microsoft.com/office/officeart/2005/8/layout/list1"/>
    <dgm:cxn modelId="{BEB40E18-2ADA-4731-A02C-1C7B4A6A6214}" type="presOf" srcId="{04B2B0E1-F1B4-4DB2-B152-57AFE157E3F0}" destId="{D06BBDD1-350F-4ACB-8AC7-870434E3C379}" srcOrd="0" destOrd="0" presId="urn:microsoft.com/office/officeart/2005/8/layout/list1"/>
    <dgm:cxn modelId="{3E735C0E-7A3A-47DA-9D68-8FC21A7A7449}" type="presOf" srcId="{CB798799-50B6-4D6D-93C4-033DA6C64850}" destId="{2CBA5954-1848-4D4D-A526-98AC420F4D06}" srcOrd="1" destOrd="0" presId="urn:microsoft.com/office/officeart/2005/8/layout/list1"/>
    <dgm:cxn modelId="{779BE970-9204-469D-B38B-E6371E58A32F}" type="presOf" srcId="{DD096C59-886E-44DD-AC68-E4F2DD4A2543}" destId="{54B7B3B2-59B2-4898-8630-CF29EAC624D2}" srcOrd="0" destOrd="0" presId="urn:microsoft.com/office/officeart/2005/8/layout/list1"/>
    <dgm:cxn modelId="{B3C1005D-7C21-4575-A7ED-C90FC4D21508}" type="presOf" srcId="{04B2B0E1-F1B4-4DB2-B152-57AFE157E3F0}" destId="{719BEC64-20BE-4959-91ED-0106169A67C6}" srcOrd="1" destOrd="0" presId="urn:microsoft.com/office/officeart/2005/8/layout/list1"/>
    <dgm:cxn modelId="{DD171BB5-BE9C-4996-A2B4-67E7AC78AC5D}" srcId="{DD096C59-886E-44DD-AC68-E4F2DD4A2543}" destId="{CB798799-50B6-4D6D-93C4-033DA6C64850}" srcOrd="1" destOrd="0" parTransId="{A8C2E045-1FE4-4FDE-A1B5-4CE40C1D92FD}" sibTransId="{84C9AF71-1B01-4E20-991E-ADA89D35600D}"/>
    <dgm:cxn modelId="{5C118E7B-4E38-431E-9AE5-1FA7A599873F}" type="presParOf" srcId="{54B7B3B2-59B2-4898-8630-CF29EAC624D2}" destId="{3DD35CEC-B635-4261-912D-1498CDFF09DE}" srcOrd="0" destOrd="0" presId="urn:microsoft.com/office/officeart/2005/8/layout/list1"/>
    <dgm:cxn modelId="{77AC7DA0-D86A-41A1-8DE6-B80A1A1B947B}" type="presParOf" srcId="{3DD35CEC-B635-4261-912D-1498CDFF09DE}" destId="{D06BBDD1-350F-4ACB-8AC7-870434E3C379}" srcOrd="0" destOrd="0" presId="urn:microsoft.com/office/officeart/2005/8/layout/list1"/>
    <dgm:cxn modelId="{E889A2A1-A672-4792-8066-57F5CD43162F}" type="presParOf" srcId="{3DD35CEC-B635-4261-912D-1498CDFF09DE}" destId="{719BEC64-20BE-4959-91ED-0106169A67C6}" srcOrd="1" destOrd="0" presId="urn:microsoft.com/office/officeart/2005/8/layout/list1"/>
    <dgm:cxn modelId="{2E0A1E83-3D58-4B9B-9F28-B14B95B38B59}" type="presParOf" srcId="{54B7B3B2-59B2-4898-8630-CF29EAC624D2}" destId="{5D471995-47B8-4373-B532-ACF9942C9AC6}" srcOrd="1" destOrd="0" presId="urn:microsoft.com/office/officeart/2005/8/layout/list1"/>
    <dgm:cxn modelId="{600584FA-1A84-4D6F-A359-15CD4D46824B}" type="presParOf" srcId="{54B7B3B2-59B2-4898-8630-CF29EAC624D2}" destId="{F066240E-D5E5-4874-9BD5-956F5A304C4F}" srcOrd="2" destOrd="0" presId="urn:microsoft.com/office/officeart/2005/8/layout/list1"/>
    <dgm:cxn modelId="{F970BEC7-F110-4F56-908B-3CD2DF733307}" type="presParOf" srcId="{54B7B3B2-59B2-4898-8630-CF29EAC624D2}" destId="{989398C9-6398-49A4-A16B-56C5A311C11D}" srcOrd="3" destOrd="0" presId="urn:microsoft.com/office/officeart/2005/8/layout/list1"/>
    <dgm:cxn modelId="{07A3DB64-241C-4A69-B740-D384FDDABDEF}" type="presParOf" srcId="{54B7B3B2-59B2-4898-8630-CF29EAC624D2}" destId="{E1BF624B-22D7-4E0C-8DAC-CD34D742E351}" srcOrd="4" destOrd="0" presId="urn:microsoft.com/office/officeart/2005/8/layout/list1"/>
    <dgm:cxn modelId="{EB2B8DC0-0904-46C8-BF71-B32807DEC945}" type="presParOf" srcId="{E1BF624B-22D7-4E0C-8DAC-CD34D742E351}" destId="{463AA55C-70FE-4AA9-B286-4CC989ADF332}" srcOrd="0" destOrd="0" presId="urn:microsoft.com/office/officeart/2005/8/layout/list1"/>
    <dgm:cxn modelId="{0AE03F20-021E-48B9-A1A8-02771014AB60}" type="presParOf" srcId="{E1BF624B-22D7-4E0C-8DAC-CD34D742E351}" destId="{2CBA5954-1848-4D4D-A526-98AC420F4D06}" srcOrd="1" destOrd="0" presId="urn:microsoft.com/office/officeart/2005/8/layout/list1"/>
    <dgm:cxn modelId="{D5EDDBC8-6457-437E-A40E-CA11416136FE}" type="presParOf" srcId="{54B7B3B2-59B2-4898-8630-CF29EAC624D2}" destId="{BCA2CB13-3F77-454B-BDA5-33AE5ACED42D}" srcOrd="5" destOrd="0" presId="urn:microsoft.com/office/officeart/2005/8/layout/list1"/>
    <dgm:cxn modelId="{20734B22-8DC6-4896-8602-90D87A208779}" type="presParOf" srcId="{54B7B3B2-59B2-4898-8630-CF29EAC624D2}" destId="{8B648756-370F-417A-B263-D8F6F3171A84}" srcOrd="6" destOrd="0" presId="urn:microsoft.com/office/officeart/2005/8/layout/list1"/>
    <dgm:cxn modelId="{9FFF72FB-DDFB-4670-9D6A-123FB0EFD9FA}" type="presParOf" srcId="{54B7B3B2-59B2-4898-8630-CF29EAC624D2}" destId="{4A3031A0-36D6-4887-9364-71C015199CE1}" srcOrd="7" destOrd="0" presId="urn:microsoft.com/office/officeart/2005/8/layout/list1"/>
    <dgm:cxn modelId="{4FE7B4B7-897F-481A-87E1-48156FA006FF}" type="presParOf" srcId="{54B7B3B2-59B2-4898-8630-CF29EAC624D2}" destId="{24681E5D-3D1B-412D-A9F3-0A771733DF30}" srcOrd="8" destOrd="0" presId="urn:microsoft.com/office/officeart/2005/8/layout/list1"/>
    <dgm:cxn modelId="{A18D5695-5D5F-417B-B0D7-7AABAE3AC1D1}" type="presParOf" srcId="{24681E5D-3D1B-412D-A9F3-0A771733DF30}" destId="{A61A8B6D-844B-4BF8-951F-8D249937D31C}" srcOrd="0" destOrd="0" presId="urn:microsoft.com/office/officeart/2005/8/layout/list1"/>
    <dgm:cxn modelId="{4EEA7392-6189-4EE8-81AF-9B7C24916DF1}" type="presParOf" srcId="{24681E5D-3D1B-412D-A9F3-0A771733DF30}" destId="{841E32A3-E938-4B12-BA99-93FFB2956212}" srcOrd="1" destOrd="0" presId="urn:microsoft.com/office/officeart/2005/8/layout/list1"/>
    <dgm:cxn modelId="{9027BF1B-A71A-4594-B2C9-3E404C78BC93}" type="presParOf" srcId="{54B7B3B2-59B2-4898-8630-CF29EAC624D2}" destId="{CAE11942-838B-429D-BEE1-69F2FE1D93F3}" srcOrd="9" destOrd="0" presId="urn:microsoft.com/office/officeart/2005/8/layout/list1"/>
    <dgm:cxn modelId="{E71504BC-A823-4A87-999A-1655DE92874F}" type="presParOf" srcId="{54B7B3B2-59B2-4898-8630-CF29EAC624D2}" destId="{B2C29AB9-4157-42EC-AB44-654FB220A7B1}" srcOrd="10" destOrd="0" presId="urn:microsoft.com/office/officeart/2005/8/layout/lis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F066240E-D5E5-4874-9BD5-956F5A304C4F}">
      <dsp:nvSpPr>
        <dsp:cNvPr id="0" name=""/>
        <dsp:cNvSpPr/>
      </dsp:nvSpPr>
      <dsp:spPr>
        <a:xfrm>
          <a:off x="0" y="464019"/>
          <a:ext cx="6096000" cy="781200"/>
        </a:xfrm>
        <a:prstGeom prst="rect">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19BEC64-20BE-4959-91ED-0106169A67C6}">
      <dsp:nvSpPr>
        <dsp:cNvPr id="0" name=""/>
        <dsp:cNvSpPr/>
      </dsp:nvSpPr>
      <dsp:spPr>
        <a:xfrm>
          <a:off x="290214" y="6459"/>
          <a:ext cx="5804291" cy="915120"/>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1290" tIns="0" rIns="161290" bIns="0" numCol="1" spcCol="1270" anchor="ctr" anchorCtr="0">
          <a:noAutofit/>
        </a:bodyPr>
        <a:lstStyle/>
        <a:p>
          <a:pPr lvl="0" algn="l" defTabSz="1377950">
            <a:lnSpc>
              <a:spcPct val="90000"/>
            </a:lnSpc>
            <a:spcBef>
              <a:spcPct val="0"/>
            </a:spcBef>
            <a:spcAft>
              <a:spcPct val="35000"/>
            </a:spcAft>
          </a:pPr>
          <a:r>
            <a:rPr lang="en-US" sz="3100" kern="1200" dirty="0" smtClean="0"/>
            <a:t>Boys struggle more that girls </a:t>
          </a:r>
          <a:endParaRPr lang="en-US" sz="3100" kern="1200" dirty="0"/>
        </a:p>
      </dsp:txBody>
      <dsp:txXfrm>
        <a:off x="290214" y="6459"/>
        <a:ext cx="5804291" cy="915120"/>
      </dsp:txXfrm>
    </dsp:sp>
    <dsp:sp modelId="{8B648756-370F-417A-B263-D8F6F3171A84}">
      <dsp:nvSpPr>
        <dsp:cNvPr id="0" name=""/>
        <dsp:cNvSpPr/>
      </dsp:nvSpPr>
      <dsp:spPr>
        <a:xfrm>
          <a:off x="0" y="1870179"/>
          <a:ext cx="6096000" cy="781200"/>
        </a:xfrm>
        <a:prstGeom prst="rect">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CBA5954-1848-4D4D-A526-98AC420F4D06}">
      <dsp:nvSpPr>
        <dsp:cNvPr id="0" name=""/>
        <dsp:cNvSpPr/>
      </dsp:nvSpPr>
      <dsp:spPr>
        <a:xfrm>
          <a:off x="290214" y="1412619"/>
          <a:ext cx="5804291" cy="915120"/>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1290" tIns="0" rIns="161290" bIns="0" numCol="1" spcCol="1270" anchor="ctr" anchorCtr="0">
          <a:noAutofit/>
        </a:bodyPr>
        <a:lstStyle/>
        <a:p>
          <a:pPr lvl="0" algn="l" defTabSz="1377950">
            <a:lnSpc>
              <a:spcPct val="90000"/>
            </a:lnSpc>
            <a:spcBef>
              <a:spcPct val="0"/>
            </a:spcBef>
            <a:spcAft>
              <a:spcPct val="35000"/>
            </a:spcAft>
          </a:pPr>
          <a:r>
            <a:rPr lang="en-US" sz="3100" kern="1200" dirty="0" smtClean="0"/>
            <a:t>Can have normal cognitive skills </a:t>
          </a:r>
          <a:endParaRPr lang="en-US" sz="3100" kern="1200" dirty="0"/>
        </a:p>
      </dsp:txBody>
      <dsp:txXfrm>
        <a:off x="290214" y="1412619"/>
        <a:ext cx="5804291" cy="915120"/>
      </dsp:txXfrm>
    </dsp:sp>
    <dsp:sp modelId="{B2C29AB9-4157-42EC-AB44-654FB220A7B1}">
      <dsp:nvSpPr>
        <dsp:cNvPr id="0" name=""/>
        <dsp:cNvSpPr/>
      </dsp:nvSpPr>
      <dsp:spPr>
        <a:xfrm>
          <a:off x="0" y="3276340"/>
          <a:ext cx="6096000" cy="781200"/>
        </a:xfrm>
        <a:prstGeom prst="rect">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41E32A3-E938-4B12-BA99-93FFB2956212}">
      <dsp:nvSpPr>
        <dsp:cNvPr id="0" name=""/>
        <dsp:cNvSpPr/>
      </dsp:nvSpPr>
      <dsp:spPr>
        <a:xfrm>
          <a:off x="290214" y="2818780"/>
          <a:ext cx="5804291" cy="915120"/>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1290" tIns="0" rIns="161290" bIns="0" numCol="1" spcCol="1270" anchor="ctr" anchorCtr="0">
          <a:noAutofit/>
        </a:bodyPr>
        <a:lstStyle/>
        <a:p>
          <a:pPr lvl="0" algn="l" defTabSz="1377950">
            <a:lnSpc>
              <a:spcPct val="90000"/>
            </a:lnSpc>
            <a:spcBef>
              <a:spcPct val="0"/>
            </a:spcBef>
            <a:spcAft>
              <a:spcPct val="35000"/>
            </a:spcAft>
          </a:pPr>
          <a:r>
            <a:rPr lang="en-US" sz="3100" kern="1200" dirty="0" smtClean="0"/>
            <a:t>Lack of instruction is not </a:t>
          </a:r>
          <a:r>
            <a:rPr lang="en-US" sz="3100" kern="1200" dirty="0" err="1" smtClean="0"/>
            <a:t>dysgraphia</a:t>
          </a:r>
          <a:r>
            <a:rPr lang="en-US" sz="3100" kern="1200" dirty="0" smtClean="0"/>
            <a:t> </a:t>
          </a:r>
          <a:endParaRPr lang="en-US" sz="3100" kern="1200" dirty="0"/>
        </a:p>
      </dsp:txBody>
      <dsp:txXfrm>
        <a:off x="290214" y="2818780"/>
        <a:ext cx="5804291" cy="915120"/>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70238" cy="479425"/>
          </a:xfrm>
          <a:prstGeom prst="rect">
            <a:avLst/>
          </a:prstGeom>
        </p:spPr>
        <p:txBody>
          <a:bodyPr vert="horz" lIns="96661" tIns="48331" rIns="96661" bIns="48331" rtlCol="0"/>
          <a:lstStyle>
            <a:lvl1pPr algn="l" fontAlgn="auto">
              <a:spcBef>
                <a:spcPts val="0"/>
              </a:spcBef>
              <a:spcAft>
                <a:spcPts val="0"/>
              </a:spcAft>
              <a:defRPr sz="1300">
                <a:latin typeface="+mn-lt"/>
                <a:cs typeface="+mn-cs"/>
              </a:defRPr>
            </a:lvl1pPr>
          </a:lstStyle>
          <a:p>
            <a:pPr>
              <a:defRPr/>
            </a:pPr>
            <a:endParaRPr lang="en-US"/>
          </a:p>
        </p:txBody>
      </p:sp>
      <p:sp>
        <p:nvSpPr>
          <p:cNvPr id="3" name="Date Placeholder 2"/>
          <p:cNvSpPr>
            <a:spLocks noGrp="1"/>
          </p:cNvSpPr>
          <p:nvPr>
            <p:ph type="dt" sz="quarter" idx="1"/>
          </p:nvPr>
        </p:nvSpPr>
        <p:spPr>
          <a:xfrm>
            <a:off x="4143375" y="0"/>
            <a:ext cx="3170238" cy="479425"/>
          </a:xfrm>
          <a:prstGeom prst="rect">
            <a:avLst/>
          </a:prstGeom>
        </p:spPr>
        <p:txBody>
          <a:bodyPr vert="horz" lIns="96661" tIns="48331" rIns="96661" bIns="48331" rtlCol="0"/>
          <a:lstStyle>
            <a:lvl1pPr algn="r" fontAlgn="auto">
              <a:spcBef>
                <a:spcPts val="0"/>
              </a:spcBef>
              <a:spcAft>
                <a:spcPts val="0"/>
              </a:spcAft>
              <a:defRPr sz="1300">
                <a:latin typeface="+mn-lt"/>
                <a:cs typeface="+mn-cs"/>
              </a:defRPr>
            </a:lvl1pPr>
          </a:lstStyle>
          <a:p>
            <a:pPr>
              <a:defRPr/>
            </a:pPr>
            <a:fld id="{FD799EAD-716B-4AFB-867C-CBDA4C826787}" type="datetimeFigureOut">
              <a:rPr lang="en-US"/>
              <a:pPr>
                <a:defRPr/>
              </a:pPr>
              <a:t>6/16/2013</a:t>
            </a:fld>
            <a:endParaRPr lang="en-US"/>
          </a:p>
        </p:txBody>
      </p:sp>
      <p:sp>
        <p:nvSpPr>
          <p:cNvPr id="4" name="Footer Placeholder 3"/>
          <p:cNvSpPr>
            <a:spLocks noGrp="1"/>
          </p:cNvSpPr>
          <p:nvPr>
            <p:ph type="ftr" sz="quarter" idx="2"/>
          </p:nvPr>
        </p:nvSpPr>
        <p:spPr>
          <a:xfrm>
            <a:off x="0" y="9120188"/>
            <a:ext cx="3170238" cy="479425"/>
          </a:xfrm>
          <a:prstGeom prst="rect">
            <a:avLst/>
          </a:prstGeom>
        </p:spPr>
        <p:txBody>
          <a:bodyPr vert="horz" lIns="96661" tIns="48331" rIns="96661" bIns="48331" rtlCol="0" anchor="b"/>
          <a:lstStyle>
            <a:lvl1pPr algn="l" fontAlgn="auto">
              <a:spcBef>
                <a:spcPts val="0"/>
              </a:spcBef>
              <a:spcAft>
                <a:spcPts val="0"/>
              </a:spcAft>
              <a:defRPr sz="1300">
                <a:latin typeface="+mn-lt"/>
                <a:cs typeface="+mn-cs"/>
              </a:defRPr>
            </a:lvl1pPr>
          </a:lstStyle>
          <a:p>
            <a:pPr>
              <a:defRPr/>
            </a:pPr>
            <a:endParaRPr lang="en-US"/>
          </a:p>
        </p:txBody>
      </p:sp>
      <p:sp>
        <p:nvSpPr>
          <p:cNvPr id="5" name="Slide Number Placeholder 4"/>
          <p:cNvSpPr>
            <a:spLocks noGrp="1"/>
          </p:cNvSpPr>
          <p:nvPr>
            <p:ph type="sldNum" sz="quarter" idx="3"/>
          </p:nvPr>
        </p:nvSpPr>
        <p:spPr>
          <a:xfrm>
            <a:off x="4143375" y="9120188"/>
            <a:ext cx="3170238" cy="479425"/>
          </a:xfrm>
          <a:prstGeom prst="rect">
            <a:avLst/>
          </a:prstGeom>
        </p:spPr>
        <p:txBody>
          <a:bodyPr vert="horz" lIns="96661" tIns="48331" rIns="96661" bIns="48331" rtlCol="0" anchor="b"/>
          <a:lstStyle>
            <a:lvl1pPr algn="r" fontAlgn="auto">
              <a:spcBef>
                <a:spcPts val="0"/>
              </a:spcBef>
              <a:spcAft>
                <a:spcPts val="0"/>
              </a:spcAft>
              <a:defRPr sz="1300">
                <a:latin typeface="+mn-lt"/>
                <a:cs typeface="+mn-cs"/>
              </a:defRPr>
            </a:lvl1pPr>
          </a:lstStyle>
          <a:p>
            <a:pPr>
              <a:defRPr/>
            </a:pPr>
            <a:fld id="{D949C8A0-17A2-49BF-97F1-E245CA1C58AF}"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70238" cy="479425"/>
          </a:xfrm>
          <a:prstGeom prst="rect">
            <a:avLst/>
          </a:prstGeom>
        </p:spPr>
        <p:txBody>
          <a:bodyPr vert="horz" lIns="96661" tIns="48331" rIns="96661" bIns="48331" rtlCol="0"/>
          <a:lstStyle>
            <a:lvl1pPr algn="l" fontAlgn="auto">
              <a:spcBef>
                <a:spcPts val="0"/>
              </a:spcBef>
              <a:spcAft>
                <a:spcPts val="0"/>
              </a:spcAft>
              <a:defRPr sz="1300">
                <a:latin typeface="+mn-lt"/>
                <a:cs typeface="+mn-cs"/>
              </a:defRPr>
            </a:lvl1pPr>
          </a:lstStyle>
          <a:p>
            <a:pPr>
              <a:defRPr/>
            </a:pPr>
            <a:endParaRPr lang="en-US"/>
          </a:p>
        </p:txBody>
      </p:sp>
      <p:sp>
        <p:nvSpPr>
          <p:cNvPr id="3" name="Date Placeholder 2"/>
          <p:cNvSpPr>
            <a:spLocks noGrp="1"/>
          </p:cNvSpPr>
          <p:nvPr>
            <p:ph type="dt" idx="1"/>
          </p:nvPr>
        </p:nvSpPr>
        <p:spPr>
          <a:xfrm>
            <a:off x="4143375" y="0"/>
            <a:ext cx="3170238" cy="479425"/>
          </a:xfrm>
          <a:prstGeom prst="rect">
            <a:avLst/>
          </a:prstGeom>
        </p:spPr>
        <p:txBody>
          <a:bodyPr vert="horz" lIns="96661" tIns="48331" rIns="96661" bIns="48331" rtlCol="0"/>
          <a:lstStyle>
            <a:lvl1pPr algn="r" fontAlgn="auto">
              <a:spcBef>
                <a:spcPts val="0"/>
              </a:spcBef>
              <a:spcAft>
                <a:spcPts val="0"/>
              </a:spcAft>
              <a:defRPr sz="1300">
                <a:latin typeface="+mn-lt"/>
                <a:cs typeface="+mn-cs"/>
              </a:defRPr>
            </a:lvl1pPr>
          </a:lstStyle>
          <a:p>
            <a:pPr>
              <a:defRPr/>
            </a:pPr>
            <a:fld id="{EC1900BA-904F-420D-925C-137073F5981A}" type="datetimeFigureOut">
              <a:rPr lang="en-US"/>
              <a:pPr>
                <a:defRPr/>
              </a:pPr>
              <a:t>6/16/2013</a:t>
            </a:fld>
            <a:endParaRPr lang="en-US"/>
          </a:p>
        </p:txBody>
      </p:sp>
      <p:sp>
        <p:nvSpPr>
          <p:cNvPr id="4" name="Slide Image Placeholder 3"/>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pPr lvl="0"/>
            <a:endParaRPr lang="en-US" noProof="0"/>
          </a:p>
        </p:txBody>
      </p:sp>
      <p:sp>
        <p:nvSpPr>
          <p:cNvPr id="5" name="Notes Placeholder 4"/>
          <p:cNvSpPr>
            <a:spLocks noGrp="1"/>
          </p:cNvSpPr>
          <p:nvPr>
            <p:ph type="body" sz="quarter" idx="3"/>
          </p:nvPr>
        </p:nvSpPr>
        <p:spPr>
          <a:xfrm>
            <a:off x="731838" y="4560888"/>
            <a:ext cx="5851525" cy="4319587"/>
          </a:xfrm>
          <a:prstGeom prst="rect">
            <a:avLst/>
          </a:prstGeom>
        </p:spPr>
        <p:txBody>
          <a:bodyPr vert="horz" lIns="96661" tIns="48331" rIns="96661" bIns="48331"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9120188"/>
            <a:ext cx="3170238" cy="479425"/>
          </a:xfrm>
          <a:prstGeom prst="rect">
            <a:avLst/>
          </a:prstGeom>
        </p:spPr>
        <p:txBody>
          <a:bodyPr vert="horz" lIns="96661" tIns="48331" rIns="96661" bIns="48331" rtlCol="0" anchor="b"/>
          <a:lstStyle>
            <a:lvl1pPr algn="l" fontAlgn="auto">
              <a:spcBef>
                <a:spcPts val="0"/>
              </a:spcBef>
              <a:spcAft>
                <a:spcPts val="0"/>
              </a:spcAft>
              <a:defRPr sz="13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4143375" y="9120188"/>
            <a:ext cx="3170238" cy="479425"/>
          </a:xfrm>
          <a:prstGeom prst="rect">
            <a:avLst/>
          </a:prstGeom>
        </p:spPr>
        <p:txBody>
          <a:bodyPr vert="horz" lIns="96661" tIns="48331" rIns="96661" bIns="48331" rtlCol="0" anchor="b"/>
          <a:lstStyle>
            <a:lvl1pPr algn="r" fontAlgn="auto">
              <a:spcBef>
                <a:spcPts val="0"/>
              </a:spcBef>
              <a:spcAft>
                <a:spcPts val="0"/>
              </a:spcAft>
              <a:defRPr sz="1300">
                <a:latin typeface="+mn-lt"/>
                <a:cs typeface="+mn-cs"/>
              </a:defRPr>
            </a:lvl1pPr>
          </a:lstStyle>
          <a:p>
            <a:pPr>
              <a:defRPr/>
            </a:pPr>
            <a:fld id="{0B3B0B01-A777-4335-8FD7-D4FD0EA1CEB9}"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rtl="0">
      <a:defRPr sz="1200" kern="1200">
        <a:solidFill>
          <a:schemeClr val="tx1"/>
        </a:solidFill>
        <a:latin typeface="+mn-lt"/>
        <a:ea typeface="+mn-ea"/>
        <a:cs typeface="+mn-cs"/>
      </a:defRPr>
    </a:lvl6pPr>
    <a:lvl7pPr marL="2743200" algn="l" rtl="0">
      <a:defRPr sz="1200" kern="1200">
        <a:solidFill>
          <a:schemeClr val="tx1"/>
        </a:solidFill>
        <a:latin typeface="+mn-lt"/>
        <a:ea typeface="+mn-ea"/>
        <a:cs typeface="+mn-cs"/>
      </a:defRPr>
    </a:lvl7pPr>
    <a:lvl8pPr marL="3200400" algn="l" rtl="0">
      <a:defRPr sz="1200" kern="1200">
        <a:solidFill>
          <a:schemeClr val="tx1"/>
        </a:solidFill>
        <a:latin typeface="+mn-lt"/>
        <a:ea typeface="+mn-ea"/>
        <a:cs typeface="+mn-cs"/>
      </a:defRPr>
    </a:lvl8pPr>
    <a:lvl9pPr marL="3657600" algn="l" rtl="0">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Slide Image Placeholder 1"/>
          <p:cNvSpPr>
            <a:spLocks noGrp="1" noRot="1" noChangeAspect="1" noTextEdit="1"/>
          </p:cNvSpPr>
          <p:nvPr>
            <p:ph type="sldImg"/>
          </p:nvPr>
        </p:nvSpPr>
        <p:spPr bwMode="auto">
          <a:noFill/>
          <a:ln>
            <a:solidFill>
              <a:srgbClr val="000000"/>
            </a:solidFill>
            <a:miter lim="800000"/>
            <a:headEnd/>
            <a:tailEnd/>
          </a:ln>
        </p:spPr>
      </p:sp>
      <p:sp>
        <p:nvSpPr>
          <p:cNvPr id="9830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7168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FCA0A7B-0695-4192-B3CE-71BF0AEAFDFA}" type="slidenum">
              <a:rPr lang="en-US" smtClean="0"/>
              <a:pPr fontAlgn="base">
                <a:spcBef>
                  <a:spcPct val="0"/>
                </a:spcBef>
                <a:spcAft>
                  <a:spcPct val="0"/>
                </a:spcAft>
                <a:defRPr/>
              </a:pPr>
              <a:t>1</a:t>
            </a:fld>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p:txBody>
          <a:bodyPr/>
          <a:lstStyle/>
          <a:p>
            <a:pPr>
              <a:defRPr/>
            </a:pPr>
            <a:fld id="{EDD39213-9CB6-4D80-9F8C-5F48A1F6A689}" type="slidenum">
              <a:rPr lang="en-US">
                <a:latin typeface="Arial" pitchFamily="34" charset="0"/>
                <a:ea typeface="MS PGothic" pitchFamily="34" charset="-128"/>
              </a:rPr>
              <a:pPr>
                <a:defRPr/>
              </a:pPr>
              <a:t>19</a:t>
            </a:fld>
            <a:endParaRPr lang="en-US">
              <a:latin typeface="Arial" pitchFamily="34" charset="0"/>
              <a:ea typeface="MS PGothic" pitchFamily="34" charset="-128"/>
            </a:endParaRPr>
          </a:p>
        </p:txBody>
      </p:sp>
      <p:sp>
        <p:nvSpPr>
          <p:cNvPr id="120835" name="Rectangle 7"/>
          <p:cNvSpPr txBox="1">
            <a:spLocks noGrp="1" noChangeArrowheads="1"/>
          </p:cNvSpPr>
          <p:nvPr/>
        </p:nvSpPr>
        <p:spPr bwMode="auto">
          <a:xfrm>
            <a:off x="4143375" y="9120188"/>
            <a:ext cx="3170238" cy="479425"/>
          </a:xfrm>
          <a:prstGeom prst="rect">
            <a:avLst/>
          </a:prstGeom>
          <a:noFill/>
          <a:ln w="9525">
            <a:noFill/>
            <a:miter lim="800000"/>
            <a:headEnd/>
            <a:tailEnd/>
          </a:ln>
        </p:spPr>
        <p:txBody>
          <a:bodyPr lIns="96661" tIns="48331" rIns="96661" bIns="48331" anchor="b"/>
          <a:lstStyle/>
          <a:p>
            <a:pPr algn="r" defTabSz="966788"/>
            <a:fld id="{79709DB1-8E86-44CD-8678-C394D901BFED}" type="slidenum">
              <a:rPr lang="en-US" sz="1300"/>
              <a:pPr algn="r" defTabSz="966788"/>
              <a:t>19</a:t>
            </a:fld>
            <a:endParaRPr lang="en-US" sz="1300"/>
          </a:p>
        </p:txBody>
      </p:sp>
      <p:sp>
        <p:nvSpPr>
          <p:cNvPr id="120836" name="Rectangle 5"/>
          <p:cNvSpPr>
            <a:spLocks noGrp="1" noRot="1" noChangeAspect="1" noChangeArrowheads="1" noTextEdit="1"/>
          </p:cNvSpPr>
          <p:nvPr>
            <p:ph type="sldImg"/>
          </p:nvPr>
        </p:nvSpPr>
        <p:spPr bwMode="auto">
          <a:noFill/>
          <a:ln>
            <a:solidFill>
              <a:srgbClr val="000000"/>
            </a:solidFill>
            <a:miter lim="800000"/>
            <a:headEnd/>
            <a:tailEnd/>
          </a:ln>
        </p:spPr>
      </p:sp>
      <p:sp>
        <p:nvSpPr>
          <p:cNvPr id="120837" name="Rectangle 7"/>
          <p:cNvSpPr>
            <a:spLocks noGrp="1" noChangeArrowheads="1"/>
          </p:cNvSpPr>
          <p:nvPr>
            <p:ph type="body" idx="1"/>
          </p:nvPr>
        </p:nvSpPr>
        <p:spPr bwMode="auto">
          <a:noFill/>
        </p:spPr>
        <p:txBody>
          <a:bodyPr wrap="square" numCol="1" anchor="t" anchorCtr="0" compatLnSpc="1">
            <a:prstTxWarp prst="textNoShape">
              <a:avLst/>
            </a:prstTxWarp>
          </a:bodyPr>
          <a:lstStyle/>
          <a:p>
            <a:pPr>
              <a:lnSpc>
                <a:spcPct val="80000"/>
              </a:lnSpc>
            </a:pPr>
            <a:r>
              <a:rPr lang="en-US" sz="1100" b="1" smtClean="0">
                <a:latin typeface="Arial" pitchFamily="34" charset="0"/>
              </a:rPr>
              <a:t>2008 Edition Kindergarten Teacher Guide </a:t>
            </a:r>
            <a:r>
              <a:rPr lang="en-US" sz="1000" b="1" smtClean="0">
                <a:latin typeface="Arial" pitchFamily="34" charset="0"/>
              </a:rPr>
              <a:t>pg. 40</a:t>
            </a:r>
          </a:p>
          <a:p>
            <a:pPr>
              <a:lnSpc>
                <a:spcPct val="80000"/>
              </a:lnSpc>
            </a:pPr>
            <a:r>
              <a:rPr lang="en-US" sz="1000" b="1" smtClean="0">
                <a:latin typeface="Arial" pitchFamily="34" charset="0"/>
              </a:rPr>
              <a:t>LETTER CARD – Audience Participation   </a:t>
            </a:r>
          </a:p>
          <a:p>
            <a:pPr>
              <a:lnSpc>
                <a:spcPct val="80000"/>
              </a:lnSpc>
            </a:pPr>
            <a:r>
              <a:rPr lang="en-US" sz="1000" b="1" smtClean="0">
                <a:latin typeface="Arial" pitchFamily="34" charset="0"/>
              </a:rPr>
              <a:t>Props: </a:t>
            </a:r>
            <a:r>
              <a:rPr lang="en-US" sz="1000" smtClean="0">
                <a:latin typeface="Arial" pitchFamily="34" charset="0"/>
              </a:rPr>
              <a:t>Letter D</a:t>
            </a:r>
            <a:r>
              <a:rPr lang="en-US" sz="1000" b="1" smtClean="0">
                <a:latin typeface="Arial" pitchFamily="34" charset="0"/>
              </a:rPr>
              <a:t> </a:t>
            </a:r>
            <a:r>
              <a:rPr lang="en-US" sz="1000" smtClean="0">
                <a:latin typeface="Arial" pitchFamily="34" charset="0"/>
              </a:rPr>
              <a:t>Card and Wood Pieces - Audience places Letter D card in front of them.</a:t>
            </a:r>
          </a:p>
          <a:p>
            <a:pPr>
              <a:lnSpc>
                <a:spcPct val="80000"/>
              </a:lnSpc>
            </a:pPr>
            <a:endParaRPr lang="en-US" sz="1000" smtClean="0">
              <a:latin typeface="Arial" pitchFamily="34" charset="0"/>
            </a:endParaRPr>
          </a:p>
          <a:p>
            <a:pPr>
              <a:lnSpc>
                <a:spcPct val="80000"/>
              </a:lnSpc>
            </a:pPr>
            <a:r>
              <a:rPr lang="en-US" sz="1000" b="1" smtClean="0">
                <a:latin typeface="Arial" pitchFamily="34" charset="0"/>
              </a:rPr>
              <a:t>Introduce the </a:t>
            </a:r>
            <a:r>
              <a:rPr lang="en-US" sz="1000" b="1" smtClean="0">
                <a:latin typeface="Arial" pitchFamily="34" charset="0"/>
                <a:sym typeface="Wingdings" pitchFamily="2" charset="2"/>
              </a:rPr>
              <a:t> (smiley face)</a:t>
            </a:r>
          </a:p>
          <a:p>
            <a:pPr marL="742950" lvl="1" indent="-285750">
              <a:lnSpc>
                <a:spcPct val="80000"/>
              </a:lnSpc>
              <a:buFontTx/>
              <a:buChar char="•"/>
            </a:pPr>
            <a:r>
              <a:rPr lang="en-US" sz="1000" smtClean="0">
                <a:latin typeface="Arial" pitchFamily="34" charset="0"/>
              </a:rPr>
              <a:t>The </a:t>
            </a:r>
            <a:r>
              <a:rPr lang="en-US" sz="1000" smtClean="0">
                <a:latin typeface="Arial" pitchFamily="34" charset="0"/>
                <a:sym typeface="Wingdings" pitchFamily="2" charset="2"/>
              </a:rPr>
              <a:t> </a:t>
            </a:r>
            <a:r>
              <a:rPr lang="en-US" sz="1000" smtClean="0">
                <a:latin typeface="Arial" pitchFamily="34" charset="0"/>
              </a:rPr>
              <a:t>is easy to recognize. </a:t>
            </a:r>
          </a:p>
          <a:p>
            <a:pPr marL="742950" lvl="1" indent="-285750">
              <a:lnSpc>
                <a:spcPct val="80000"/>
              </a:lnSpc>
              <a:buFontTx/>
              <a:buChar char="•"/>
            </a:pPr>
            <a:r>
              <a:rPr lang="en-US" sz="1000" smtClean="0">
                <a:latin typeface="Arial" pitchFamily="34" charset="0"/>
              </a:rPr>
              <a:t>The </a:t>
            </a:r>
            <a:r>
              <a:rPr lang="en-US" sz="1000" smtClean="0">
                <a:latin typeface="Arial" pitchFamily="34" charset="0"/>
                <a:sym typeface="Wingdings" pitchFamily="2" charset="2"/>
              </a:rPr>
              <a:t> orients the child to the top – </a:t>
            </a:r>
            <a:r>
              <a:rPr lang="en-US" sz="1000" smtClean="0">
                <a:latin typeface="Arial" pitchFamily="34" charset="0"/>
              </a:rPr>
              <a:t>right-side-up </a:t>
            </a:r>
          </a:p>
          <a:p>
            <a:pPr marL="742950" lvl="1" indent="-285750">
              <a:lnSpc>
                <a:spcPct val="80000"/>
              </a:lnSpc>
              <a:buFontTx/>
              <a:buChar char="•"/>
            </a:pPr>
            <a:r>
              <a:rPr lang="en-US" sz="1000" smtClean="0">
                <a:latin typeface="Arial" pitchFamily="34" charset="0"/>
              </a:rPr>
              <a:t>The </a:t>
            </a:r>
            <a:r>
              <a:rPr lang="en-US" sz="1000" smtClean="0">
                <a:latin typeface="Arial" pitchFamily="34" charset="0"/>
                <a:sym typeface="Wingdings" pitchFamily="2" charset="2"/>
              </a:rPr>
              <a:t> orients the child to the </a:t>
            </a:r>
            <a:r>
              <a:rPr lang="en-US" sz="1000" smtClean="0">
                <a:latin typeface="Arial" pitchFamily="34" charset="0"/>
              </a:rPr>
              <a:t>left </a:t>
            </a:r>
            <a:r>
              <a:rPr lang="en-US" sz="1000" smtClean="0">
                <a:latin typeface="Arial" pitchFamily="34" charset="0"/>
                <a:sym typeface="Wingdings" pitchFamily="2" charset="2"/>
              </a:rPr>
              <a:t>–</a:t>
            </a:r>
            <a:r>
              <a:rPr lang="en-US" sz="1000" smtClean="0">
                <a:latin typeface="Arial" pitchFamily="34" charset="0"/>
              </a:rPr>
              <a:t> left-to-right order</a:t>
            </a:r>
          </a:p>
          <a:p>
            <a:pPr>
              <a:lnSpc>
                <a:spcPct val="80000"/>
              </a:lnSpc>
            </a:pPr>
            <a:r>
              <a:rPr lang="en-US" sz="1000" smtClean="0">
                <a:latin typeface="Arial" pitchFamily="34" charset="0"/>
              </a:rPr>
              <a:t>Say,  English is a top-to-bottom, left-to-right language for reading and writing. </a:t>
            </a:r>
          </a:p>
          <a:p>
            <a:pPr>
              <a:lnSpc>
                <a:spcPct val="80000"/>
              </a:lnSpc>
            </a:pPr>
            <a:r>
              <a:rPr lang="en-US" sz="1000" b="1" smtClean="0">
                <a:latin typeface="Arial" pitchFamily="34" charset="0"/>
              </a:rPr>
              <a:t>Audience Participation -  Have audience: </a:t>
            </a:r>
          </a:p>
          <a:p>
            <a:pPr marL="742950" lvl="1" indent="-285750">
              <a:lnSpc>
                <a:spcPct val="80000"/>
              </a:lnSpc>
              <a:buFontTx/>
              <a:buChar char="•"/>
            </a:pPr>
            <a:r>
              <a:rPr lang="en-US" sz="1000" smtClean="0">
                <a:latin typeface="Arial" pitchFamily="34" charset="0"/>
              </a:rPr>
              <a:t>Take 1 big line, point it to the </a:t>
            </a:r>
            <a:r>
              <a:rPr lang="en-US" sz="1000" smtClean="0">
                <a:latin typeface="Arial" pitchFamily="34" charset="0"/>
                <a:sym typeface="Wingdings" pitchFamily="2" charset="2"/>
              </a:rPr>
              <a:t> and place it on the D’s big line</a:t>
            </a:r>
          </a:p>
          <a:p>
            <a:pPr marL="742950" lvl="1" indent="-285750">
              <a:lnSpc>
                <a:spcPct val="80000"/>
              </a:lnSpc>
              <a:buFontTx/>
              <a:buChar char="•"/>
            </a:pPr>
            <a:r>
              <a:rPr lang="en-US" sz="1000" smtClean="0">
                <a:latin typeface="Arial" pitchFamily="34" charset="0"/>
              </a:rPr>
              <a:t>Take 1 big curve and place it on the D’s big curve </a:t>
            </a:r>
          </a:p>
          <a:p>
            <a:pPr>
              <a:lnSpc>
                <a:spcPct val="80000"/>
              </a:lnSpc>
            </a:pPr>
            <a:r>
              <a:rPr lang="en-US" sz="1000" smtClean="0">
                <a:latin typeface="Arial" pitchFamily="34" charset="0"/>
              </a:rPr>
              <a:t>Say: When the big line is on the left side (under the </a:t>
            </a:r>
            <a:r>
              <a:rPr lang="en-US" sz="1000" smtClean="0">
                <a:latin typeface="Arial" pitchFamily="34" charset="0"/>
                <a:sym typeface="Wingdings" pitchFamily="2" charset="2"/>
              </a:rPr>
              <a:t>) </a:t>
            </a:r>
          </a:p>
          <a:p>
            <a:pPr marL="742950" lvl="1" indent="-285750">
              <a:lnSpc>
                <a:spcPct val="80000"/>
              </a:lnSpc>
              <a:buFontTx/>
              <a:buChar char="•"/>
            </a:pPr>
            <a:r>
              <a:rPr lang="en-US" sz="1000" smtClean="0">
                <a:latin typeface="Arial" pitchFamily="34" charset="0"/>
                <a:sym typeface="Wingdings" pitchFamily="2" charset="2"/>
              </a:rPr>
              <a:t>T</a:t>
            </a:r>
            <a:r>
              <a:rPr lang="en-US" sz="1000" smtClean="0">
                <a:latin typeface="Arial" pitchFamily="34" charset="0"/>
              </a:rPr>
              <a:t>he next part will be on the right side  </a:t>
            </a:r>
          </a:p>
          <a:p>
            <a:pPr marL="742950" lvl="1" indent="-285750">
              <a:lnSpc>
                <a:spcPct val="80000"/>
              </a:lnSpc>
            </a:pPr>
            <a:endParaRPr lang="en-US" sz="1000" b="1" smtClean="0">
              <a:latin typeface="Arial" pitchFamily="34" charset="0"/>
            </a:endParaRPr>
          </a:p>
          <a:p>
            <a:pPr marL="742950" lvl="1" indent="-285750">
              <a:lnSpc>
                <a:spcPct val="80000"/>
              </a:lnSpc>
            </a:pPr>
            <a:r>
              <a:rPr lang="en-US" sz="1000" b="1" smtClean="0">
                <a:latin typeface="Arial" pitchFamily="34" charset="0"/>
              </a:rPr>
              <a:t>Children are ready for D card  if they:</a:t>
            </a:r>
            <a:endParaRPr lang="en-US" sz="1000" smtClean="0">
              <a:latin typeface="Arial" pitchFamily="34" charset="0"/>
            </a:endParaRPr>
          </a:p>
          <a:p>
            <a:pPr>
              <a:lnSpc>
                <a:spcPct val="80000"/>
              </a:lnSpc>
              <a:buFontTx/>
              <a:buAutoNum type="arabicPeriod"/>
            </a:pPr>
            <a:r>
              <a:rPr lang="en-US" sz="1000" smtClean="0">
                <a:latin typeface="Arial" pitchFamily="34" charset="0"/>
              </a:rPr>
              <a:t> Can match the wood pieces (big line, little line, big curve, little curve)</a:t>
            </a:r>
          </a:p>
          <a:p>
            <a:pPr>
              <a:lnSpc>
                <a:spcPct val="80000"/>
              </a:lnSpc>
              <a:buFontTx/>
              <a:buAutoNum type="arabicPeriod"/>
            </a:pPr>
            <a:r>
              <a:rPr lang="en-US" sz="1000" smtClean="0">
                <a:latin typeface="Arial" pitchFamily="34" charset="0"/>
              </a:rPr>
              <a:t> Can move the wood pieces to place on top of card</a:t>
            </a:r>
          </a:p>
          <a:p>
            <a:pPr>
              <a:lnSpc>
                <a:spcPct val="80000"/>
              </a:lnSpc>
              <a:buFontTx/>
              <a:buAutoNum type="arabicPeriod"/>
            </a:pPr>
            <a:r>
              <a:rPr lang="en-US" sz="1000" smtClean="0">
                <a:latin typeface="Arial" pitchFamily="34" charset="0"/>
              </a:rPr>
              <a:t> Can imitate and follow very simple directions </a:t>
            </a:r>
          </a:p>
          <a:p>
            <a:pPr>
              <a:lnSpc>
                <a:spcPct val="80000"/>
              </a:lnSpc>
            </a:pPr>
            <a:endParaRPr lang="en-US" sz="1000" smtClean="0">
              <a:latin typeface="Arial" pitchFamily="34" charset="0"/>
            </a:endParaRPr>
          </a:p>
          <a:p>
            <a:pPr>
              <a:lnSpc>
                <a:spcPct val="80000"/>
              </a:lnSpc>
            </a:pPr>
            <a:r>
              <a:rPr lang="en-US" sz="1000" smtClean="0">
                <a:latin typeface="Arial" pitchFamily="34" charset="0"/>
              </a:rPr>
              <a:t>Tip – Children with Autism often do well with the cards because of their preference for visual learning. </a:t>
            </a:r>
          </a:p>
          <a:p>
            <a:pPr>
              <a:lnSpc>
                <a:spcPct val="80000"/>
              </a:lnSpc>
            </a:pPr>
            <a:endParaRPr lang="en-US" sz="1000" smtClean="0">
              <a:latin typeface="Arial" pitchFamily="34" charset="0"/>
            </a:endParaRPr>
          </a:p>
          <a:p>
            <a:pPr>
              <a:lnSpc>
                <a:spcPct val="80000"/>
              </a:lnSpc>
            </a:pPr>
            <a:r>
              <a:rPr lang="en-US" sz="1000" smtClean="0">
                <a:latin typeface="Arial" pitchFamily="34" charset="0"/>
              </a:rPr>
              <a:t>Also…</a:t>
            </a:r>
          </a:p>
          <a:p>
            <a:pPr>
              <a:lnSpc>
                <a:spcPct val="80000"/>
              </a:lnSpc>
            </a:pPr>
            <a:r>
              <a:rPr lang="en-US" sz="1100" b="1" smtClean="0">
                <a:latin typeface="Arial" pitchFamily="34" charset="0"/>
              </a:rPr>
              <a:t>2008 Edition Kindergarten Teacher Guide </a:t>
            </a:r>
            <a:r>
              <a:rPr lang="en-US" sz="1000" b="1" smtClean="0">
                <a:latin typeface="Arial" pitchFamily="34" charset="0"/>
              </a:rPr>
              <a:t>pg. 41</a:t>
            </a:r>
          </a:p>
          <a:p>
            <a:pPr>
              <a:lnSpc>
                <a:spcPct val="80000"/>
              </a:lnSpc>
            </a:pPr>
            <a:r>
              <a:rPr lang="en-US" sz="1000" smtClean="0">
                <a:latin typeface="Arial" pitchFamily="34" charset="0"/>
              </a:rPr>
              <a:t>Back of Card: Audience – please read detailed instruction </a:t>
            </a:r>
          </a:p>
          <a:p>
            <a:pPr>
              <a:lnSpc>
                <a:spcPct val="80000"/>
              </a:lnSpc>
            </a:pPr>
            <a:endParaRPr lang="en-US" sz="1000" smtClean="0">
              <a:latin typeface="Arial" pitchFamily="34" charset="0"/>
            </a:endParaRPr>
          </a:p>
          <a:p>
            <a:pPr eaLnBrk="1" hangingPunct="1">
              <a:lnSpc>
                <a:spcPct val="80000"/>
              </a:lnSpc>
              <a:buFontTx/>
              <a:buChar char="•"/>
            </a:pPr>
            <a:endParaRPr lang="en-US" sz="1000" smtClean="0">
              <a:latin typeface="Arial"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p:txBody>
          <a:bodyPr/>
          <a:lstStyle/>
          <a:p>
            <a:pPr>
              <a:defRPr/>
            </a:pPr>
            <a:fld id="{268AEF3B-BB48-472A-8155-BA8C08559704}" type="slidenum">
              <a:rPr lang="en-US">
                <a:latin typeface="Arial" pitchFamily="34" charset="0"/>
                <a:ea typeface="MS PGothic" pitchFamily="34" charset="-128"/>
              </a:rPr>
              <a:pPr>
                <a:defRPr/>
              </a:pPr>
              <a:t>20</a:t>
            </a:fld>
            <a:endParaRPr lang="en-US">
              <a:latin typeface="Arial" pitchFamily="34" charset="0"/>
              <a:ea typeface="MS PGothic" pitchFamily="34" charset="-128"/>
            </a:endParaRPr>
          </a:p>
        </p:txBody>
      </p:sp>
      <p:sp>
        <p:nvSpPr>
          <p:cNvPr id="121859" name="Rectangle 7"/>
          <p:cNvSpPr txBox="1">
            <a:spLocks noGrp="1" noChangeArrowheads="1"/>
          </p:cNvSpPr>
          <p:nvPr/>
        </p:nvSpPr>
        <p:spPr bwMode="auto">
          <a:xfrm>
            <a:off x="4143375" y="9120188"/>
            <a:ext cx="3170238" cy="479425"/>
          </a:xfrm>
          <a:prstGeom prst="rect">
            <a:avLst/>
          </a:prstGeom>
          <a:noFill/>
          <a:ln w="9525">
            <a:noFill/>
            <a:miter lim="800000"/>
            <a:headEnd/>
            <a:tailEnd/>
          </a:ln>
        </p:spPr>
        <p:txBody>
          <a:bodyPr lIns="96661" tIns="48331" rIns="96661" bIns="48331" anchor="b"/>
          <a:lstStyle/>
          <a:p>
            <a:pPr algn="r" defTabSz="966788"/>
            <a:fld id="{C3190ECD-4466-44D3-8EF4-A17DEDC22E6F}" type="slidenum">
              <a:rPr lang="en-US" sz="1300"/>
              <a:pPr algn="r" defTabSz="966788"/>
              <a:t>20</a:t>
            </a:fld>
            <a:endParaRPr lang="en-US" sz="1300"/>
          </a:p>
        </p:txBody>
      </p:sp>
      <p:sp>
        <p:nvSpPr>
          <p:cNvPr id="12186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21861"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marL="190500" indent="-190500"/>
            <a:r>
              <a:rPr lang="en-US" sz="1100" b="1" smtClean="0">
                <a:latin typeface="Arial" pitchFamily="34" charset="0"/>
              </a:rPr>
              <a:t>2008 Edition Kindergarten Teacher Guide </a:t>
            </a:r>
            <a:r>
              <a:rPr lang="en-US" sz="1000" b="1" smtClean="0">
                <a:latin typeface="Arial" pitchFamily="34" charset="0"/>
              </a:rPr>
              <a:t>pg. 22</a:t>
            </a:r>
          </a:p>
          <a:p>
            <a:pPr marL="190500" indent="-190500"/>
            <a:endParaRPr lang="en-US" sz="1000" b="1" smtClean="0">
              <a:latin typeface="Arial" pitchFamily="34" charset="0"/>
            </a:endParaRPr>
          </a:p>
          <a:p>
            <a:pPr marL="190500" indent="-190500"/>
            <a:r>
              <a:rPr lang="en-US" sz="1000" smtClean="0">
                <a:latin typeface="Arial" pitchFamily="34" charset="0"/>
              </a:rPr>
              <a:t>Presenter explains by writing examples on flip chart </a:t>
            </a:r>
          </a:p>
          <a:p>
            <a:pPr marL="742950" lvl="1" indent="-285750">
              <a:buFontTx/>
              <a:buChar char="•"/>
            </a:pPr>
            <a:r>
              <a:rPr lang="en-US" sz="1000" smtClean="0">
                <a:latin typeface="Arial" pitchFamily="34" charset="0"/>
              </a:rPr>
              <a:t>Capitals start in 1 place –  the top 		ABEF</a:t>
            </a:r>
          </a:p>
          <a:p>
            <a:pPr marL="742950" lvl="1" indent="-285750">
              <a:buFontTx/>
              <a:buChar char="•"/>
            </a:pPr>
            <a:r>
              <a:rPr lang="en-US" sz="1000" smtClean="0">
                <a:latin typeface="Arial" pitchFamily="34" charset="0"/>
              </a:rPr>
              <a:t>Capitals are 1  size  		ALL TALL</a:t>
            </a:r>
          </a:p>
          <a:p>
            <a:pPr marL="742950" lvl="1" indent="-285750">
              <a:buFontTx/>
              <a:buChar char="•"/>
            </a:pPr>
            <a:r>
              <a:rPr lang="en-US" sz="1000" smtClean="0">
                <a:latin typeface="Arial" pitchFamily="34" charset="0"/>
              </a:rPr>
              <a:t>Capitals are in 1  position 		DOG</a:t>
            </a:r>
          </a:p>
          <a:p>
            <a:pPr marL="190500" indent="-190500"/>
            <a:endParaRPr lang="en-US" sz="1000" smtClean="0">
              <a:latin typeface="Arial" pitchFamily="34" charset="0"/>
            </a:endParaRPr>
          </a:p>
          <a:p>
            <a:pPr marL="190500" indent="-190500"/>
            <a:r>
              <a:rPr lang="en-US" sz="1000" smtClean="0">
                <a:latin typeface="Arial" pitchFamily="34" charset="0"/>
              </a:rPr>
              <a:t>BUT </a:t>
            </a:r>
          </a:p>
          <a:p>
            <a:pPr marL="742950" lvl="1" indent="-285750">
              <a:buFontTx/>
              <a:buChar char="•"/>
            </a:pPr>
            <a:r>
              <a:rPr lang="en-US" sz="1000" smtClean="0">
                <a:latin typeface="Arial" pitchFamily="34" charset="0"/>
              </a:rPr>
              <a:t>Lowercase start in 4  or more  places 	 a b e f  </a:t>
            </a:r>
          </a:p>
          <a:p>
            <a:pPr marL="742950" lvl="1" indent="-285750">
              <a:buFontTx/>
              <a:buChar char="•"/>
            </a:pPr>
            <a:r>
              <a:rPr lang="en-US" sz="1000" smtClean="0">
                <a:latin typeface="Arial" pitchFamily="34" charset="0"/>
              </a:rPr>
              <a:t>Lowercase have 2 sizes 		TALL DESCENDING small</a:t>
            </a:r>
          </a:p>
          <a:p>
            <a:pPr marL="742950" lvl="1" indent="-285750">
              <a:buFontTx/>
              <a:buChar char="•"/>
            </a:pPr>
            <a:r>
              <a:rPr lang="en-US" sz="1000" smtClean="0">
                <a:latin typeface="Arial" pitchFamily="34" charset="0"/>
              </a:rPr>
              <a:t>Lowercase have 3 positions  		 d o g </a:t>
            </a:r>
          </a:p>
          <a:p>
            <a:pPr marL="190500" indent="-190500"/>
            <a:endParaRPr lang="en-US" sz="1000" smtClean="0">
              <a:latin typeface="Arial" pitchFamily="34" charset="0"/>
            </a:endParaRPr>
          </a:p>
          <a:p>
            <a:pPr marL="190500" indent="-190500"/>
            <a:r>
              <a:rPr lang="en-US" sz="1000" smtClean="0">
                <a:latin typeface="Arial" pitchFamily="34" charset="0"/>
              </a:rPr>
              <a:t>Do the math!</a:t>
            </a:r>
          </a:p>
          <a:p>
            <a:pPr marL="742950" lvl="1" indent="-285750">
              <a:buFontTx/>
              <a:buChar char="•"/>
            </a:pPr>
            <a:r>
              <a:rPr lang="en-US" sz="1000" smtClean="0">
                <a:latin typeface="Arial" pitchFamily="34" charset="0"/>
              </a:rPr>
              <a:t>CAPITALS - 1 x 1 = 1 x 1 = 1</a:t>
            </a:r>
          </a:p>
          <a:p>
            <a:pPr marL="1143000" lvl="2" indent="-228600">
              <a:buFontTx/>
              <a:buChar char="•"/>
            </a:pPr>
            <a:r>
              <a:rPr lang="en-US" sz="1000" smtClean="0">
                <a:latin typeface="Arial" pitchFamily="34" charset="0"/>
              </a:rPr>
              <a:t>If a child starts at the top – it’ll be right</a:t>
            </a:r>
          </a:p>
          <a:p>
            <a:pPr marL="742950" lvl="1" indent="-285750">
              <a:buFontTx/>
              <a:buChar char="•"/>
            </a:pPr>
            <a:r>
              <a:rPr lang="en-US" sz="1000" smtClean="0">
                <a:latin typeface="Arial" pitchFamily="34" charset="0"/>
              </a:rPr>
              <a:t>Lowercase 4 x 2 = 8 x 3 = 24</a:t>
            </a:r>
          </a:p>
          <a:p>
            <a:pPr marL="1143000" lvl="2" indent="-228600">
              <a:buFontTx/>
              <a:buChar char="•"/>
            </a:pPr>
            <a:r>
              <a:rPr lang="en-US" sz="1000" smtClean="0">
                <a:latin typeface="Arial" pitchFamily="34" charset="0"/>
              </a:rPr>
              <a:t>If a child starts anywhere, he has a 1 in 24 chance of getting it right! </a:t>
            </a:r>
          </a:p>
          <a:p>
            <a:pPr marL="190500" indent="-190500"/>
            <a:endParaRPr lang="en-US" sz="1000" smtClean="0">
              <a:latin typeface="Arial" pitchFamily="34" charset="0"/>
            </a:endParaRPr>
          </a:p>
          <a:p>
            <a:pPr marL="190500" indent="-190500">
              <a:buFontTx/>
              <a:buChar char="•"/>
            </a:pPr>
            <a:r>
              <a:rPr lang="en-US" sz="1000" smtClean="0">
                <a:latin typeface="Arial" pitchFamily="34" charset="0"/>
              </a:rPr>
              <a:t>So not only do we believe in capitals first…but we also feel strongly about teaching them in a developmental order based on the previous slide</a:t>
            </a:r>
          </a:p>
          <a:p>
            <a:pPr marL="190500" indent="-190500" eaLnBrk="1" hangingPunct="1"/>
            <a:endParaRPr lang="en-US" smtClean="0">
              <a:latin typeface="Arial" pitchFamily="34" charset="0"/>
            </a:endParaRPr>
          </a:p>
          <a:p>
            <a:pPr marL="190500" indent="-190500" eaLnBrk="1" hangingPunct="1"/>
            <a:endParaRPr lang="en-US" smtClean="0">
              <a:latin typeface="Arial"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p:txBody>
          <a:bodyPr/>
          <a:lstStyle/>
          <a:p>
            <a:pPr>
              <a:defRPr/>
            </a:pPr>
            <a:fld id="{7939A8F9-9F64-44B2-8F0C-E46F8A778B57}" type="slidenum">
              <a:rPr lang="en-US">
                <a:latin typeface="Arial" pitchFamily="34" charset="0"/>
                <a:ea typeface="MS PGothic" pitchFamily="34" charset="-128"/>
              </a:rPr>
              <a:pPr>
                <a:defRPr/>
              </a:pPr>
              <a:t>21</a:t>
            </a:fld>
            <a:endParaRPr lang="en-US">
              <a:latin typeface="Arial" pitchFamily="34" charset="0"/>
              <a:ea typeface="MS PGothic" pitchFamily="34" charset="-128"/>
            </a:endParaRPr>
          </a:p>
        </p:txBody>
      </p:sp>
      <p:sp>
        <p:nvSpPr>
          <p:cNvPr id="122883" name="Rectangle 7"/>
          <p:cNvSpPr txBox="1">
            <a:spLocks noGrp="1" noChangeArrowheads="1"/>
          </p:cNvSpPr>
          <p:nvPr/>
        </p:nvSpPr>
        <p:spPr bwMode="auto">
          <a:xfrm>
            <a:off x="4143375" y="9120188"/>
            <a:ext cx="3170238" cy="479425"/>
          </a:xfrm>
          <a:prstGeom prst="rect">
            <a:avLst/>
          </a:prstGeom>
          <a:noFill/>
          <a:ln w="9525">
            <a:noFill/>
            <a:miter lim="800000"/>
            <a:headEnd/>
            <a:tailEnd/>
          </a:ln>
        </p:spPr>
        <p:txBody>
          <a:bodyPr lIns="96661" tIns="48331" rIns="96661" bIns="48331" anchor="b"/>
          <a:lstStyle/>
          <a:p>
            <a:pPr algn="r" defTabSz="966788"/>
            <a:fld id="{25EB94D1-FDC7-4436-A0F1-4776CA9C52BA}" type="slidenum">
              <a:rPr lang="en-US" sz="1300"/>
              <a:pPr algn="r" defTabSz="966788"/>
              <a:t>21</a:t>
            </a:fld>
            <a:endParaRPr lang="en-US" sz="1300"/>
          </a:p>
        </p:txBody>
      </p:sp>
      <p:sp>
        <p:nvSpPr>
          <p:cNvPr id="122884" name="Rectangle 4"/>
          <p:cNvSpPr>
            <a:spLocks noGrp="1" noRot="1" noChangeAspect="1" noChangeArrowheads="1" noTextEdit="1"/>
          </p:cNvSpPr>
          <p:nvPr>
            <p:ph type="sldImg"/>
          </p:nvPr>
        </p:nvSpPr>
        <p:spPr bwMode="auto">
          <a:noFill/>
          <a:ln>
            <a:solidFill>
              <a:srgbClr val="000000"/>
            </a:solidFill>
            <a:miter lim="800000"/>
            <a:headEnd/>
            <a:tailEnd/>
          </a:ln>
        </p:spPr>
      </p:sp>
      <p:sp>
        <p:nvSpPr>
          <p:cNvPr id="122885" name="Rectangle 5"/>
          <p:cNvSpPr>
            <a:spLocks noGrp="1" noChangeArrowheads="1"/>
          </p:cNvSpPr>
          <p:nvPr>
            <p:ph type="body" idx="1"/>
          </p:nvPr>
        </p:nvSpPr>
        <p:spPr bwMode="auto">
          <a:noFill/>
        </p:spPr>
        <p:txBody>
          <a:bodyPr wrap="square" numCol="1" anchor="t" anchorCtr="0" compatLnSpc="1">
            <a:prstTxWarp prst="textNoShape">
              <a:avLst/>
            </a:prstTxWarp>
          </a:bodyPr>
          <a:lstStyle/>
          <a:p>
            <a:pPr marL="228600" indent="-228600"/>
            <a:r>
              <a:rPr lang="en-US" sz="1100" b="1" smtClean="0">
                <a:latin typeface="Arial" pitchFamily="34" charset="0"/>
              </a:rPr>
              <a:t>2008 Edition Kindergarten Teacher Guide </a:t>
            </a:r>
            <a:r>
              <a:rPr lang="en-US" sz="1000" b="1" smtClean="0">
                <a:latin typeface="Arial" pitchFamily="34" charset="0"/>
              </a:rPr>
              <a:t>pg. 20</a:t>
            </a:r>
          </a:p>
          <a:p>
            <a:pPr marL="228600" indent="-228600"/>
            <a:r>
              <a:rPr lang="en-US" sz="1000" smtClean="0">
                <a:latin typeface="Arial" pitchFamily="34" charset="0"/>
              </a:rPr>
              <a:t>Developmental Information about CAPITALS</a:t>
            </a:r>
          </a:p>
          <a:p>
            <a:pPr marL="228600" indent="-228600">
              <a:buFontTx/>
              <a:buChar char="•"/>
            </a:pPr>
            <a:r>
              <a:rPr lang="en-US" sz="1000" smtClean="0">
                <a:latin typeface="Arial" pitchFamily="34" charset="0"/>
              </a:rPr>
              <a:t>This chart helps us know which capitals are easy and which are hard</a:t>
            </a:r>
          </a:p>
          <a:p>
            <a:pPr marL="742950" lvl="1" indent="-285750">
              <a:buFontTx/>
              <a:buChar char="•"/>
            </a:pPr>
            <a:r>
              <a:rPr lang="en-US" sz="1000" smtClean="0">
                <a:latin typeface="Arial" pitchFamily="34" charset="0"/>
              </a:rPr>
              <a:t>Audience participation:	</a:t>
            </a:r>
          </a:p>
          <a:p>
            <a:pPr marL="1143000" lvl="2" indent="-228600">
              <a:buFontTx/>
              <a:buChar char="•"/>
            </a:pPr>
            <a:r>
              <a:rPr lang="en-US" sz="1000" smtClean="0">
                <a:latin typeface="Arial" pitchFamily="34" charset="0"/>
              </a:rPr>
              <a:t>A – hard </a:t>
            </a:r>
          </a:p>
          <a:p>
            <a:pPr marL="1143000" lvl="2" indent="-228600">
              <a:buFontTx/>
              <a:buChar char="•"/>
            </a:pPr>
            <a:r>
              <a:rPr lang="en-US" sz="1000" smtClean="0">
                <a:latin typeface="Arial" pitchFamily="34" charset="0"/>
              </a:rPr>
              <a:t>H – easy </a:t>
            </a:r>
          </a:p>
          <a:p>
            <a:pPr marL="1143000" lvl="2" indent="-228600">
              <a:buFontTx/>
              <a:buChar char="•"/>
            </a:pPr>
            <a:r>
              <a:rPr lang="en-US" sz="1000" smtClean="0">
                <a:latin typeface="Arial" pitchFamily="34" charset="0"/>
              </a:rPr>
              <a:t>Z – hard </a:t>
            </a:r>
          </a:p>
          <a:p>
            <a:pPr marL="1143000" lvl="2" indent="-228600">
              <a:buFontTx/>
              <a:buChar char="•"/>
            </a:pPr>
            <a:r>
              <a:rPr lang="en-US" sz="1000" smtClean="0">
                <a:latin typeface="Arial" pitchFamily="34" charset="0"/>
              </a:rPr>
              <a:t>T – easy</a:t>
            </a:r>
          </a:p>
          <a:p>
            <a:pPr marL="228600" indent="-228600">
              <a:buFontTx/>
              <a:buChar char="•"/>
            </a:pPr>
            <a:endParaRPr lang="en-US" sz="1000" smtClean="0">
              <a:latin typeface="Arial" pitchFamily="34" charset="0"/>
            </a:endParaRPr>
          </a:p>
          <a:p>
            <a:pPr marL="228600" indent="-228600">
              <a:buFontTx/>
              <a:buChar char="•"/>
            </a:pPr>
            <a:r>
              <a:rPr lang="en-US" sz="1000" smtClean="0">
                <a:latin typeface="Arial" pitchFamily="34" charset="0"/>
              </a:rPr>
              <a:t>Children </a:t>
            </a:r>
            <a:r>
              <a:rPr lang="en-US" sz="1000" b="1" smtClean="0">
                <a:latin typeface="Arial" pitchFamily="34" charset="0"/>
              </a:rPr>
              <a:t>DO NOT</a:t>
            </a:r>
            <a:r>
              <a:rPr lang="en-US" sz="1000" smtClean="0">
                <a:latin typeface="Arial" pitchFamily="34" charset="0"/>
              </a:rPr>
              <a:t> have to know how to draw a square or triangle to begin learning letters </a:t>
            </a:r>
          </a:p>
          <a:p>
            <a:pPr marL="742950" lvl="1" indent="-285750">
              <a:buFontTx/>
              <a:buChar char="•"/>
            </a:pPr>
            <a:r>
              <a:rPr lang="en-US" sz="1000" smtClean="0">
                <a:latin typeface="Arial" pitchFamily="34" charset="0"/>
              </a:rPr>
              <a:t>They can start with easy letters that use just vertical and horizontal lines </a:t>
            </a:r>
          </a:p>
          <a:p>
            <a:pPr marL="228600" indent="-228600"/>
            <a:endParaRPr lang="en-US" sz="1000" smtClean="0">
              <a:latin typeface="Arial" pitchFamily="34" charset="0"/>
            </a:endParaRPr>
          </a:p>
          <a:p>
            <a:pPr marL="228600" indent="-228600">
              <a:buFontTx/>
              <a:buChar char="•"/>
            </a:pPr>
            <a:r>
              <a:rPr lang="en-US" sz="1000" b="1" smtClean="0">
                <a:latin typeface="Arial" pitchFamily="34" charset="0"/>
              </a:rPr>
              <a:t>BUT</a:t>
            </a:r>
            <a:r>
              <a:rPr lang="en-US" sz="1000" smtClean="0">
                <a:latin typeface="Arial" pitchFamily="34" charset="0"/>
              </a:rPr>
              <a:t> most K children can do all these shapes </a:t>
            </a:r>
          </a:p>
          <a:p>
            <a:pPr marL="742950" lvl="1" indent="-285750">
              <a:buFontTx/>
              <a:buChar char="•"/>
            </a:pPr>
            <a:r>
              <a:rPr lang="en-US" sz="1000" smtClean="0">
                <a:latin typeface="Arial" pitchFamily="34" charset="0"/>
              </a:rPr>
              <a:t>The K  instruction and  Grade 1 and 2 review is based on formation </a:t>
            </a:r>
          </a:p>
          <a:p>
            <a:pPr marL="742950" lvl="1" indent="-285750">
              <a:buFontTx/>
              <a:buChar char="•"/>
            </a:pPr>
            <a:r>
              <a:rPr lang="en-US" sz="1000" smtClean="0">
                <a:latin typeface="Arial" pitchFamily="34" charset="0"/>
              </a:rPr>
              <a:t>Pre-K is a slightly different order for developmental reasons (Refer to Pre-K Teacher Guide pg.10 &amp; 66). </a:t>
            </a:r>
          </a:p>
          <a:p>
            <a:pPr marL="228600" indent="-228600"/>
            <a:r>
              <a:rPr lang="en-US" sz="1000" smtClean="0">
                <a:latin typeface="Arial" pitchFamily="34" charset="0"/>
              </a:rPr>
              <a:t>	</a:t>
            </a:r>
          </a:p>
          <a:p>
            <a:pPr marL="228600" indent="-228600">
              <a:buFontTx/>
              <a:buChar char="•"/>
            </a:pPr>
            <a:r>
              <a:rPr lang="en-US" sz="1000" smtClean="0">
                <a:latin typeface="Arial" pitchFamily="34" charset="0"/>
              </a:rPr>
              <a:t>Want to change the order?</a:t>
            </a:r>
          </a:p>
          <a:p>
            <a:pPr marL="742950" lvl="1" indent="-285750">
              <a:buFontTx/>
              <a:buChar char="•"/>
            </a:pPr>
            <a:r>
              <a:rPr lang="en-US" sz="1000" smtClean="0">
                <a:latin typeface="Arial" pitchFamily="34" charset="0"/>
              </a:rPr>
              <a:t>You can take a letter out of order for a child’s name</a:t>
            </a:r>
          </a:p>
          <a:p>
            <a:pPr marL="1143000" lvl="2" indent="-228600">
              <a:buFontTx/>
              <a:buChar char="•"/>
            </a:pPr>
            <a:r>
              <a:rPr lang="en-US" sz="1000" smtClean="0">
                <a:latin typeface="Arial" pitchFamily="34" charset="0"/>
              </a:rPr>
              <a:t>“Meagan wants to learn M!” - OK</a:t>
            </a:r>
          </a:p>
          <a:p>
            <a:pPr marL="228600" indent="-228600" eaLnBrk="1" hangingPunct="1"/>
            <a:endParaRPr lang="en-US" sz="1000" smtClean="0">
              <a:latin typeface="Arial"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Slide Image Placeholder 1"/>
          <p:cNvSpPr>
            <a:spLocks noGrp="1" noRot="1" noChangeAspect="1" noTextEdit="1"/>
          </p:cNvSpPr>
          <p:nvPr>
            <p:ph type="sldImg"/>
          </p:nvPr>
        </p:nvSpPr>
        <p:spPr bwMode="auto">
          <a:noFill/>
          <a:ln>
            <a:solidFill>
              <a:srgbClr val="000000"/>
            </a:solidFill>
            <a:miter lim="800000"/>
            <a:headEnd/>
            <a:tailEnd/>
          </a:ln>
        </p:spPr>
      </p:sp>
      <p:sp>
        <p:nvSpPr>
          <p:cNvPr id="123907"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mtClean="0"/>
              <a:t>Other programs use cute mneumonic such as clouds, airplanes, flowers and worms. Other uses fish for below the line but the need to learn and hear the vocabulary of top, middle, bottom and under.  It is critical they know these terms as you are going to be spending a lot of time in multi-sensory reading connecting the tactile with the hearing and vision. If they don’t master these terms then too much working memory is spent on trying to figure out what you are asking.</a:t>
            </a:r>
          </a:p>
        </p:txBody>
      </p:sp>
      <p:sp>
        <p:nvSpPr>
          <p:cNvPr id="4" name="Slide Number Placeholder 3"/>
          <p:cNvSpPr>
            <a:spLocks noGrp="1"/>
          </p:cNvSpPr>
          <p:nvPr>
            <p:ph type="sldNum" sz="quarter" idx="5"/>
          </p:nvPr>
        </p:nvSpPr>
        <p:spPr/>
        <p:txBody>
          <a:bodyPr/>
          <a:lstStyle/>
          <a:p>
            <a:pPr>
              <a:defRPr/>
            </a:pPr>
            <a:fld id="{EBF4DEC5-F9DC-41E2-809F-E255C806B377}" type="slidenum">
              <a:rPr lang="en-US" smtClean="0"/>
              <a:pPr>
                <a:defRPr/>
              </a:pPr>
              <a:t>28</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Slide Image Placeholder 1"/>
          <p:cNvSpPr>
            <a:spLocks noGrp="1" noRot="1" noChangeAspect="1" noTextEdit="1"/>
          </p:cNvSpPr>
          <p:nvPr>
            <p:ph type="sldImg"/>
          </p:nvPr>
        </p:nvSpPr>
        <p:spPr bwMode="auto">
          <a:noFill/>
          <a:ln>
            <a:solidFill>
              <a:srgbClr val="000000"/>
            </a:solidFill>
            <a:miter lim="800000"/>
            <a:headEnd/>
            <a:tailEnd/>
          </a:ln>
        </p:spPr>
      </p:sp>
      <p:sp>
        <p:nvSpPr>
          <p:cNvPr id="124931"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mtClean="0"/>
              <a:t>Clock mnemonic –</a:t>
            </a:r>
          </a:p>
          <a:p>
            <a:endParaRPr lang="en-US" smtClean="0"/>
          </a:p>
          <a:p>
            <a:r>
              <a:rPr lang="en-US" smtClean="0"/>
              <a:t>I like to take an actual clock face and laminate it onto a super enlarged hand writing sheet. The critical times for handwriting are two, four, ten and eight O’clock. I will demonstrate how I use the clock as we focus on the individual letters.</a:t>
            </a:r>
          </a:p>
        </p:txBody>
      </p:sp>
      <p:sp>
        <p:nvSpPr>
          <p:cNvPr id="4" name="Slide Number Placeholder 3"/>
          <p:cNvSpPr>
            <a:spLocks noGrp="1"/>
          </p:cNvSpPr>
          <p:nvPr>
            <p:ph type="sldNum" sz="quarter" idx="5"/>
          </p:nvPr>
        </p:nvSpPr>
        <p:spPr/>
        <p:txBody>
          <a:bodyPr/>
          <a:lstStyle/>
          <a:p>
            <a:pPr>
              <a:defRPr/>
            </a:pPr>
            <a:fld id="{15B98BAC-9D69-4404-9CB1-6BB1BAA5A09C}" type="slidenum">
              <a:rPr lang="en-US" smtClean="0"/>
              <a:pPr>
                <a:defRPr/>
              </a:pPr>
              <a:t>29</a:t>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p:txBody>
          <a:bodyPr/>
          <a:lstStyle/>
          <a:p>
            <a:pPr>
              <a:defRPr/>
            </a:pPr>
            <a:fld id="{5538A9C9-9E99-47F1-8AD2-03F231BF5EDD}" type="slidenum">
              <a:rPr lang="en-US">
                <a:latin typeface="Arial" pitchFamily="34" charset="0"/>
                <a:ea typeface="MS PGothic" pitchFamily="34" charset="-128"/>
              </a:rPr>
              <a:pPr>
                <a:defRPr/>
              </a:pPr>
              <a:t>30</a:t>
            </a:fld>
            <a:endParaRPr lang="en-US">
              <a:latin typeface="Arial" pitchFamily="34" charset="0"/>
              <a:ea typeface="MS PGothic" pitchFamily="34" charset="-128"/>
            </a:endParaRPr>
          </a:p>
        </p:txBody>
      </p:sp>
      <p:sp>
        <p:nvSpPr>
          <p:cNvPr id="125955" name="Rectangle 7"/>
          <p:cNvSpPr txBox="1">
            <a:spLocks noGrp="1" noChangeArrowheads="1"/>
          </p:cNvSpPr>
          <p:nvPr/>
        </p:nvSpPr>
        <p:spPr bwMode="auto">
          <a:xfrm>
            <a:off x="4143375" y="9120188"/>
            <a:ext cx="3170238" cy="479425"/>
          </a:xfrm>
          <a:prstGeom prst="rect">
            <a:avLst/>
          </a:prstGeom>
          <a:noFill/>
          <a:ln w="9525">
            <a:noFill/>
            <a:miter lim="800000"/>
            <a:headEnd/>
            <a:tailEnd/>
          </a:ln>
        </p:spPr>
        <p:txBody>
          <a:bodyPr lIns="96661" tIns="48331" rIns="96661" bIns="48331" anchor="b"/>
          <a:lstStyle/>
          <a:p>
            <a:pPr algn="r" defTabSz="966788"/>
            <a:fld id="{89509558-3B4A-4C22-9637-45BA8F46D418}" type="slidenum">
              <a:rPr lang="en-US" sz="1300"/>
              <a:pPr algn="r" defTabSz="966788"/>
              <a:t>30</a:t>
            </a:fld>
            <a:endParaRPr lang="en-US" sz="1300"/>
          </a:p>
        </p:txBody>
      </p:sp>
      <p:sp>
        <p:nvSpPr>
          <p:cNvPr id="12595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2595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marL="190500" indent="-190500">
              <a:lnSpc>
                <a:spcPct val="90000"/>
              </a:lnSpc>
            </a:pPr>
            <a:r>
              <a:rPr lang="en-US" sz="1000" smtClean="0">
                <a:latin typeface="Arial" pitchFamily="34" charset="0"/>
              </a:rPr>
              <a:t>Look at these papers!</a:t>
            </a:r>
          </a:p>
          <a:p>
            <a:pPr marL="190500" indent="-190500">
              <a:lnSpc>
                <a:spcPct val="90000"/>
              </a:lnSpc>
              <a:buFontTx/>
              <a:buChar char="•"/>
            </a:pPr>
            <a:r>
              <a:rPr lang="en-US" sz="1000" smtClean="0">
                <a:latin typeface="Arial" pitchFamily="34" charset="0"/>
              </a:rPr>
              <a:t>These are from Jan’s collection. When children come for tutoring, she asks to see their handwriting papers. These are typical, and very revealing examples.</a:t>
            </a:r>
          </a:p>
          <a:p>
            <a:pPr marL="190500" indent="-190500">
              <a:lnSpc>
                <a:spcPct val="90000"/>
              </a:lnSpc>
            </a:pPr>
            <a:endParaRPr lang="en-US" sz="1000" smtClean="0">
              <a:latin typeface="Arial" pitchFamily="34" charset="0"/>
            </a:endParaRPr>
          </a:p>
          <a:p>
            <a:pPr marL="190500" indent="-190500">
              <a:lnSpc>
                <a:spcPct val="90000"/>
              </a:lnSpc>
            </a:pPr>
            <a:r>
              <a:rPr lang="en-US" sz="1000" smtClean="0">
                <a:latin typeface="Arial" pitchFamily="34" charset="0"/>
              </a:rPr>
              <a:t>gggg – Oh dear – they look like sperm! </a:t>
            </a:r>
          </a:p>
          <a:p>
            <a:pPr marL="742950" lvl="1" indent="-285750">
              <a:lnSpc>
                <a:spcPct val="90000"/>
              </a:lnSpc>
              <a:buFontTx/>
              <a:buChar char="•"/>
            </a:pPr>
            <a:r>
              <a:rPr lang="en-US" sz="1000" smtClean="0">
                <a:latin typeface="Arial" pitchFamily="34" charset="0"/>
              </a:rPr>
              <a:t>They’re going in the right direction, but the tails aren’t</a:t>
            </a:r>
          </a:p>
          <a:p>
            <a:pPr marL="742950" lvl="1" indent="-285750">
              <a:lnSpc>
                <a:spcPct val="90000"/>
              </a:lnSpc>
              <a:buFontTx/>
              <a:buChar char="•"/>
            </a:pPr>
            <a:r>
              <a:rPr lang="en-US" sz="1000" smtClean="0">
                <a:latin typeface="Arial" pitchFamily="34" charset="0"/>
              </a:rPr>
              <a:t>Do you really think this practice is helpful? </a:t>
            </a:r>
          </a:p>
          <a:p>
            <a:pPr marL="190500" indent="-190500">
              <a:lnSpc>
                <a:spcPct val="90000"/>
              </a:lnSpc>
            </a:pPr>
            <a:endParaRPr lang="en-US" sz="1000" smtClean="0">
              <a:latin typeface="Arial" pitchFamily="34" charset="0"/>
            </a:endParaRPr>
          </a:p>
          <a:p>
            <a:pPr marL="190500" indent="-190500">
              <a:lnSpc>
                <a:spcPct val="90000"/>
              </a:lnSpc>
            </a:pPr>
            <a:r>
              <a:rPr lang="en-US" sz="1000" smtClean="0">
                <a:latin typeface="Arial" pitchFamily="34" charset="0"/>
              </a:rPr>
              <a:t>Ffff – He copied this f from the model.</a:t>
            </a:r>
          </a:p>
          <a:p>
            <a:pPr marL="742950" lvl="1" indent="-285750">
              <a:lnSpc>
                <a:spcPct val="90000"/>
              </a:lnSpc>
              <a:buFontTx/>
              <a:buChar char="•"/>
            </a:pPr>
            <a:r>
              <a:rPr lang="en-US" sz="1000" smtClean="0">
                <a:latin typeface="Arial" pitchFamily="34" charset="0"/>
              </a:rPr>
              <a:t>He copied this  f from the copy of the model.</a:t>
            </a:r>
          </a:p>
          <a:p>
            <a:pPr marL="742950" lvl="1" indent="-285750">
              <a:lnSpc>
                <a:spcPct val="90000"/>
              </a:lnSpc>
              <a:buFontTx/>
              <a:buChar char="•"/>
            </a:pPr>
            <a:r>
              <a:rPr lang="en-US" sz="1000" smtClean="0">
                <a:latin typeface="Arial" pitchFamily="34" charset="0"/>
              </a:rPr>
              <a:t>He copied this f from the copy of the copy of the model. Etc. </a:t>
            </a:r>
          </a:p>
          <a:p>
            <a:pPr marL="742950" lvl="1" indent="-285750">
              <a:lnSpc>
                <a:spcPct val="90000"/>
              </a:lnSpc>
              <a:buFontTx/>
              <a:buChar char="•"/>
            </a:pPr>
            <a:r>
              <a:rPr lang="en-US" sz="1000" smtClean="0">
                <a:latin typeface="Arial" pitchFamily="34" charset="0"/>
              </a:rPr>
              <a:t>By the time he got here, his f was ruined</a:t>
            </a:r>
          </a:p>
          <a:p>
            <a:pPr marL="190500" indent="-190500">
              <a:lnSpc>
                <a:spcPct val="90000"/>
              </a:lnSpc>
            </a:pPr>
            <a:endParaRPr lang="en-US" sz="1000" smtClean="0">
              <a:latin typeface="Arial" pitchFamily="34" charset="0"/>
            </a:endParaRPr>
          </a:p>
          <a:p>
            <a:pPr marL="190500" indent="-190500">
              <a:lnSpc>
                <a:spcPct val="90000"/>
              </a:lnSpc>
            </a:pPr>
            <a:r>
              <a:rPr lang="en-US" sz="1000" smtClean="0">
                <a:latin typeface="Arial" pitchFamily="34" charset="0"/>
              </a:rPr>
              <a:t>It happens in cursive too. </a:t>
            </a:r>
          </a:p>
          <a:p>
            <a:pPr marL="190500" indent="-190500">
              <a:lnSpc>
                <a:spcPct val="90000"/>
              </a:lnSpc>
            </a:pPr>
            <a:endParaRPr lang="en-US" sz="1000" smtClean="0">
              <a:latin typeface="Arial" pitchFamily="34" charset="0"/>
            </a:endParaRPr>
          </a:p>
          <a:p>
            <a:pPr marL="190500" indent="-190500">
              <a:lnSpc>
                <a:spcPct val="90000"/>
              </a:lnSpc>
            </a:pPr>
            <a:r>
              <a:rPr lang="en-US" sz="1000" b="1" smtClean="0">
                <a:latin typeface="Arial" pitchFamily="34" charset="0"/>
              </a:rPr>
              <a:t>BEST  PRACTICE –  What you practice is what you get! </a:t>
            </a:r>
          </a:p>
          <a:p>
            <a:pPr marL="742950" lvl="1" indent="-285750">
              <a:lnSpc>
                <a:spcPct val="90000"/>
              </a:lnSpc>
              <a:buFontTx/>
              <a:buAutoNum type="arabicPeriod"/>
            </a:pPr>
            <a:r>
              <a:rPr lang="en-US" sz="1000" smtClean="0">
                <a:latin typeface="Arial" pitchFamily="34" charset="0"/>
              </a:rPr>
              <a:t>Children write their best next to the model.</a:t>
            </a:r>
          </a:p>
          <a:p>
            <a:pPr marL="742950" lvl="1" indent="-285750">
              <a:lnSpc>
                <a:spcPct val="90000"/>
              </a:lnSpc>
              <a:buFontTx/>
              <a:buAutoNum type="arabicPeriod"/>
            </a:pPr>
            <a:r>
              <a:rPr lang="en-US" sz="1000" smtClean="0">
                <a:latin typeface="Arial" pitchFamily="34" charset="0"/>
              </a:rPr>
              <a:t>We want children’s best.</a:t>
            </a:r>
          </a:p>
          <a:p>
            <a:pPr marL="742950" lvl="1" indent="-285750">
              <a:lnSpc>
                <a:spcPct val="90000"/>
              </a:lnSpc>
              <a:buFontTx/>
              <a:buAutoNum type="arabicPeriod"/>
            </a:pPr>
            <a:r>
              <a:rPr lang="en-US" sz="1000" smtClean="0">
                <a:latin typeface="Arial" pitchFamily="34" charset="0"/>
              </a:rPr>
              <a:t>We give them a model for every letter. </a:t>
            </a:r>
            <a:endParaRPr lang="en-US" sz="1000" b="1" smtClean="0">
              <a:latin typeface="Arial" pitchFamily="34" charset="0"/>
            </a:endParaRPr>
          </a:p>
          <a:p>
            <a:pPr marL="190500" indent="-190500">
              <a:lnSpc>
                <a:spcPct val="90000"/>
              </a:lnSpc>
            </a:pPr>
            <a:endParaRPr lang="en-US" sz="1000" b="1" smtClean="0">
              <a:latin typeface="Arial" pitchFamily="34" charset="0"/>
            </a:endParaRPr>
          </a:p>
          <a:p>
            <a:pPr marL="190500" indent="-190500">
              <a:lnSpc>
                <a:spcPct val="90000"/>
              </a:lnSpc>
            </a:pPr>
            <a:r>
              <a:rPr lang="en-US" sz="1000" b="1" smtClean="0">
                <a:latin typeface="Arial" pitchFamily="34" charset="0"/>
              </a:rPr>
              <a:t>Note:  Giving children a model for every copy is also left-hand friendly!</a:t>
            </a:r>
          </a:p>
          <a:p>
            <a:pPr marL="190500" indent="-190500">
              <a:lnSpc>
                <a:spcPct val="90000"/>
              </a:lnSpc>
            </a:pPr>
            <a:r>
              <a:rPr lang="en-US" sz="1000" b="1" smtClean="0">
                <a:latin typeface="Arial" pitchFamily="34" charset="0"/>
              </a:rPr>
              <a:t>In some workbooks and worksheets, left-hand can’t see what they’re copying</a:t>
            </a:r>
          </a:p>
          <a:p>
            <a:pPr marL="190500" indent="-190500" eaLnBrk="1" hangingPunct="1">
              <a:lnSpc>
                <a:spcPct val="90000"/>
              </a:lnSpc>
            </a:pPr>
            <a:endParaRPr lang="en-US" sz="1000" smtClean="0">
              <a:latin typeface="Arial" pitchFamily="34" charset="0"/>
            </a:endParaRPr>
          </a:p>
          <a:p>
            <a:pPr marL="190500" indent="-190500" eaLnBrk="1" hangingPunct="1">
              <a:lnSpc>
                <a:spcPct val="90000"/>
              </a:lnSpc>
            </a:pPr>
            <a:endParaRPr lang="en-US" smtClean="0">
              <a:latin typeface="Arial"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p:txBody>
          <a:bodyPr/>
          <a:lstStyle/>
          <a:p>
            <a:pPr>
              <a:defRPr/>
            </a:pPr>
            <a:fld id="{75B4C73E-0A46-4812-BC80-277B5E32CFEA}" type="slidenum">
              <a:rPr lang="en-US">
                <a:latin typeface="Arial" pitchFamily="34" charset="0"/>
                <a:ea typeface="MS PGothic" pitchFamily="34" charset="-128"/>
              </a:rPr>
              <a:pPr>
                <a:defRPr/>
              </a:pPr>
              <a:t>31</a:t>
            </a:fld>
            <a:endParaRPr lang="en-US">
              <a:latin typeface="Arial" pitchFamily="34" charset="0"/>
              <a:ea typeface="MS PGothic" pitchFamily="34" charset="-128"/>
            </a:endParaRPr>
          </a:p>
        </p:txBody>
      </p:sp>
      <p:sp>
        <p:nvSpPr>
          <p:cNvPr id="126979" name="Rectangle 7"/>
          <p:cNvSpPr txBox="1">
            <a:spLocks noGrp="1" noChangeArrowheads="1"/>
          </p:cNvSpPr>
          <p:nvPr/>
        </p:nvSpPr>
        <p:spPr bwMode="auto">
          <a:xfrm>
            <a:off x="4143375" y="9120188"/>
            <a:ext cx="3170238" cy="479425"/>
          </a:xfrm>
          <a:prstGeom prst="rect">
            <a:avLst/>
          </a:prstGeom>
          <a:noFill/>
          <a:ln w="9525">
            <a:noFill/>
            <a:miter lim="800000"/>
            <a:headEnd/>
            <a:tailEnd/>
          </a:ln>
        </p:spPr>
        <p:txBody>
          <a:bodyPr lIns="96661" tIns="48331" rIns="96661" bIns="48331" anchor="b"/>
          <a:lstStyle/>
          <a:p>
            <a:pPr algn="r" defTabSz="966788"/>
            <a:fld id="{64FECD7A-CE7C-4E14-B8CB-C290BB56BAE1}" type="slidenum">
              <a:rPr lang="en-US" sz="1300"/>
              <a:pPr algn="r" defTabSz="966788"/>
              <a:t>31</a:t>
            </a:fld>
            <a:endParaRPr lang="en-US" sz="1300"/>
          </a:p>
        </p:txBody>
      </p:sp>
      <p:sp>
        <p:nvSpPr>
          <p:cNvPr id="12698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26981"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marL="228600" indent="-228600"/>
            <a:r>
              <a:rPr lang="en-US" sz="1000" b="1" smtClean="0">
                <a:latin typeface="Arial" pitchFamily="34" charset="0"/>
              </a:rPr>
              <a:t>2008 Edition 1</a:t>
            </a:r>
            <a:r>
              <a:rPr lang="en-US" sz="1000" b="1" baseline="30000" smtClean="0">
                <a:latin typeface="Arial" pitchFamily="34" charset="0"/>
              </a:rPr>
              <a:t>st</a:t>
            </a:r>
            <a:r>
              <a:rPr lang="en-US" sz="1000" b="1" smtClean="0">
                <a:latin typeface="Arial" pitchFamily="34" charset="0"/>
              </a:rPr>
              <a:t> Grade Teacher Guide pg. 48</a:t>
            </a:r>
          </a:p>
          <a:p>
            <a:pPr marL="228600" indent="-228600">
              <a:buFontTx/>
              <a:buChar char="•"/>
            </a:pPr>
            <a:r>
              <a:rPr lang="en-US" sz="1000" smtClean="0">
                <a:latin typeface="Arial" pitchFamily="34" charset="0"/>
              </a:rPr>
              <a:t>We use just 2 lines – a base line and a mid line.</a:t>
            </a:r>
          </a:p>
          <a:p>
            <a:pPr marL="742950" lvl="1" indent="-285750">
              <a:buFontTx/>
              <a:buAutoNum type="arabicPeriod"/>
            </a:pPr>
            <a:r>
              <a:rPr lang="en-US" sz="1000" smtClean="0">
                <a:latin typeface="Arial" pitchFamily="34" charset="0"/>
              </a:rPr>
              <a:t>The bottom (base) line keeps writing straight</a:t>
            </a:r>
          </a:p>
          <a:p>
            <a:pPr marL="742950" lvl="1" indent="-285750">
              <a:buFontTx/>
              <a:buAutoNum type="arabicPeriod"/>
            </a:pPr>
            <a:r>
              <a:rPr lang="en-US" sz="1000" smtClean="0">
                <a:latin typeface="Arial" pitchFamily="34" charset="0"/>
              </a:rPr>
              <a:t>The top (mid) line controls the size</a:t>
            </a:r>
          </a:p>
          <a:p>
            <a:pPr marL="742950" lvl="1" indent="-285750"/>
            <a:endParaRPr lang="en-US" sz="1000" smtClean="0">
              <a:latin typeface="Arial" pitchFamily="34" charset="0"/>
            </a:endParaRPr>
          </a:p>
          <a:p>
            <a:pPr marL="228600" indent="-228600">
              <a:buFontTx/>
              <a:buChar char="•"/>
            </a:pPr>
            <a:r>
              <a:rPr lang="en-US" sz="1000" smtClean="0">
                <a:latin typeface="Arial" pitchFamily="34" charset="0"/>
              </a:rPr>
              <a:t>Small letters fit inside the lines. – in the middle space</a:t>
            </a:r>
          </a:p>
          <a:p>
            <a:pPr marL="228600" indent="-228600"/>
            <a:endParaRPr lang="en-US" sz="1000" smtClean="0">
              <a:latin typeface="Arial" pitchFamily="34" charset="0"/>
            </a:endParaRPr>
          </a:p>
          <a:p>
            <a:pPr marL="228600" indent="-228600">
              <a:buFontTx/>
              <a:buChar char="•"/>
            </a:pPr>
            <a:r>
              <a:rPr lang="en-US" sz="1000" smtClean="0">
                <a:latin typeface="Arial" pitchFamily="34" charset="0"/>
              </a:rPr>
              <a:t>Tall letters extend above the lines. – to the top space</a:t>
            </a:r>
          </a:p>
          <a:p>
            <a:pPr marL="228600" indent="-228600"/>
            <a:endParaRPr lang="en-US" sz="1000" smtClean="0">
              <a:latin typeface="Arial" pitchFamily="34" charset="0"/>
            </a:endParaRPr>
          </a:p>
          <a:p>
            <a:pPr marL="228600" indent="-228600">
              <a:buFontTx/>
              <a:buChar char="•"/>
            </a:pPr>
            <a:r>
              <a:rPr lang="en-US" sz="1000" smtClean="0">
                <a:latin typeface="Arial" pitchFamily="34" charset="0"/>
              </a:rPr>
              <a:t>Descending letters go below the lines. – to the bottom space</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p:txBody>
          <a:bodyPr/>
          <a:lstStyle/>
          <a:p>
            <a:pPr>
              <a:defRPr/>
            </a:pPr>
            <a:fld id="{D63D9759-409D-4CDC-9B33-3EDA4363C01E}" type="slidenum">
              <a:rPr lang="en-US">
                <a:latin typeface="Arial" pitchFamily="34" charset="0"/>
                <a:ea typeface="MS PGothic" pitchFamily="34" charset="-128"/>
              </a:rPr>
              <a:pPr>
                <a:defRPr/>
              </a:pPr>
              <a:t>32</a:t>
            </a:fld>
            <a:endParaRPr lang="en-US">
              <a:latin typeface="Arial" pitchFamily="34" charset="0"/>
              <a:ea typeface="MS PGothic" pitchFamily="34" charset="-128"/>
            </a:endParaRPr>
          </a:p>
        </p:txBody>
      </p:sp>
      <p:sp>
        <p:nvSpPr>
          <p:cNvPr id="128003" name="Rectangle 7"/>
          <p:cNvSpPr txBox="1">
            <a:spLocks noGrp="1" noChangeArrowheads="1"/>
          </p:cNvSpPr>
          <p:nvPr/>
        </p:nvSpPr>
        <p:spPr bwMode="auto">
          <a:xfrm>
            <a:off x="4143375" y="9120188"/>
            <a:ext cx="3170238" cy="479425"/>
          </a:xfrm>
          <a:prstGeom prst="rect">
            <a:avLst/>
          </a:prstGeom>
          <a:noFill/>
          <a:ln w="9525">
            <a:noFill/>
            <a:miter lim="800000"/>
            <a:headEnd/>
            <a:tailEnd/>
          </a:ln>
        </p:spPr>
        <p:txBody>
          <a:bodyPr lIns="96661" tIns="48331" rIns="96661" bIns="48331" anchor="b"/>
          <a:lstStyle/>
          <a:p>
            <a:pPr algn="r" defTabSz="966788"/>
            <a:fld id="{8F04EF62-5F64-4B59-9168-818040836855}" type="slidenum">
              <a:rPr lang="en-US" sz="1300"/>
              <a:pPr algn="r" defTabSz="966788"/>
              <a:t>32</a:t>
            </a:fld>
            <a:endParaRPr lang="en-US" sz="1300"/>
          </a:p>
        </p:txBody>
      </p:sp>
      <p:sp>
        <p:nvSpPr>
          <p:cNvPr id="12800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28005" name="Rectangle 3"/>
          <p:cNvSpPr>
            <a:spLocks noGrp="1" noChangeArrowheads="1"/>
          </p:cNvSpPr>
          <p:nvPr>
            <p:ph type="body" idx="1"/>
          </p:nvPr>
        </p:nvSpPr>
        <p:spPr bwMode="auto">
          <a:xfrm>
            <a:off x="731838" y="4400550"/>
            <a:ext cx="5851525" cy="4321175"/>
          </a:xfrm>
          <a:noFill/>
        </p:spPr>
        <p:txBody>
          <a:bodyPr wrap="square" numCol="1" anchor="t" anchorCtr="0" compatLnSpc="1">
            <a:prstTxWarp prst="textNoShape">
              <a:avLst/>
            </a:prstTxWarp>
          </a:bodyPr>
          <a:lstStyle/>
          <a:p>
            <a:pPr marL="228600" indent="-228600"/>
            <a:r>
              <a:rPr lang="en-US" sz="1000" smtClean="0">
                <a:latin typeface="Arial" pitchFamily="34" charset="0"/>
              </a:rPr>
              <a:t>LETTER SIZE AND PLACE ACTIVITY  - </a:t>
            </a:r>
          </a:p>
          <a:p>
            <a:pPr marL="228600" indent="-228600"/>
            <a:r>
              <a:rPr lang="en-US" sz="1000" smtClean="0">
                <a:latin typeface="Arial" pitchFamily="34" charset="0"/>
              </a:rPr>
              <a:t>Try this for:</a:t>
            </a:r>
          </a:p>
          <a:p>
            <a:pPr marL="742950" lvl="1" indent="-285750">
              <a:buFontTx/>
              <a:buAutoNum type="arabicPeriod"/>
            </a:pPr>
            <a:r>
              <a:rPr lang="en-US" sz="1000" smtClean="0">
                <a:latin typeface="Arial" pitchFamily="34" charset="0"/>
              </a:rPr>
              <a:t>Children who mix sizes </a:t>
            </a:r>
          </a:p>
          <a:p>
            <a:pPr marL="742950" lvl="1" indent="-285750">
              <a:buFontTx/>
              <a:buAutoNum type="arabicPeriod"/>
            </a:pPr>
            <a:r>
              <a:rPr lang="en-US" sz="1000" smtClean="0">
                <a:latin typeface="Arial" pitchFamily="34" charset="0"/>
              </a:rPr>
              <a:t>Children who do not know small, tall, and descending letters</a:t>
            </a:r>
          </a:p>
          <a:p>
            <a:pPr marL="228600" indent="-228600"/>
            <a:endParaRPr lang="en-US" sz="1000" smtClean="0">
              <a:latin typeface="Arial" pitchFamily="34" charset="0"/>
            </a:endParaRPr>
          </a:p>
          <a:p>
            <a:pPr marL="228600" indent="-228600"/>
            <a:r>
              <a:rPr lang="en-US" sz="1000" smtClean="0">
                <a:latin typeface="Arial" pitchFamily="34" charset="0"/>
              </a:rPr>
              <a:t>Use  words from the Dolch list* and teach them in 3 groups.</a:t>
            </a:r>
            <a:endParaRPr lang="en-US" sz="1000" b="1" smtClean="0">
              <a:latin typeface="Arial" pitchFamily="34" charset="0"/>
            </a:endParaRPr>
          </a:p>
          <a:p>
            <a:pPr marL="742950" lvl="1" indent="-285750">
              <a:buFontTx/>
              <a:buAutoNum type="arabicPeriod"/>
            </a:pPr>
            <a:r>
              <a:rPr lang="en-US" sz="1000" b="1" smtClean="0">
                <a:latin typeface="Arial" pitchFamily="34" charset="0"/>
              </a:rPr>
              <a:t>Teach words with small letters </a:t>
            </a:r>
            <a:r>
              <a:rPr lang="en-US" sz="1000" smtClean="0">
                <a:latin typeface="Arial" pitchFamily="34" charset="0"/>
              </a:rPr>
              <a:t> e  a  o  n  i  r  s  w  u  c  m  v  x  z,   </a:t>
            </a:r>
            <a:r>
              <a:rPr lang="en-US" sz="1000" smtClean="0">
                <a:latin typeface="Arial" pitchFamily="34" charset="0"/>
                <a:sym typeface="Wingdings" pitchFamily="2" charset="2"/>
              </a:rPr>
              <a:t> </a:t>
            </a:r>
            <a:r>
              <a:rPr lang="en-US" sz="1000" smtClean="0">
                <a:latin typeface="Arial" pitchFamily="34" charset="0"/>
              </a:rPr>
              <a:t>can, come, in, is, me, one, was, so, etc.</a:t>
            </a:r>
            <a:endParaRPr lang="en-US" sz="1000" b="1" smtClean="0">
              <a:latin typeface="Arial" pitchFamily="34" charset="0"/>
            </a:endParaRPr>
          </a:p>
          <a:p>
            <a:pPr marL="742950" lvl="1" indent="-285750">
              <a:buFontTx/>
              <a:buAutoNum type="arabicPeriod"/>
            </a:pPr>
            <a:r>
              <a:rPr lang="en-US" sz="1000" b="1" smtClean="0">
                <a:latin typeface="Arial" pitchFamily="34" charset="0"/>
              </a:rPr>
              <a:t>Teach words with tall</a:t>
            </a:r>
            <a:r>
              <a:rPr lang="en-US" sz="1000" smtClean="0">
                <a:latin typeface="Arial" pitchFamily="34" charset="0"/>
              </a:rPr>
              <a:t> t  h  l  d  b  f  k </a:t>
            </a:r>
            <a:r>
              <a:rPr lang="en-US" sz="1000" b="1" smtClean="0">
                <a:latin typeface="Arial" pitchFamily="34" charset="0"/>
              </a:rPr>
              <a:t>and small letters. </a:t>
            </a:r>
          </a:p>
          <a:p>
            <a:pPr marL="1143000" lvl="2" indent="-228600">
              <a:buFontTx/>
              <a:buChar char="•"/>
            </a:pPr>
            <a:r>
              <a:rPr lang="en-US" sz="1000" smtClean="0">
                <a:latin typeface="Arial" pitchFamily="34" charset="0"/>
              </a:rPr>
              <a:t>it, to, at, into, the, that, will, little, etc. </a:t>
            </a:r>
          </a:p>
          <a:p>
            <a:pPr marL="1143000" lvl="2" indent="-228600">
              <a:buFontTx/>
              <a:buChar char="•"/>
            </a:pPr>
            <a:r>
              <a:rPr lang="en-US" sz="1000" smtClean="0">
                <a:latin typeface="Arial" pitchFamily="34" charset="0"/>
              </a:rPr>
              <a:t>Note:  “d” is the only tall letter that does not start up high!  </a:t>
            </a:r>
            <a:endParaRPr lang="en-US" sz="1000" b="1" smtClean="0">
              <a:latin typeface="Arial" pitchFamily="34" charset="0"/>
            </a:endParaRPr>
          </a:p>
          <a:p>
            <a:pPr marL="742950" lvl="1" indent="-285750">
              <a:buFontTx/>
              <a:buAutoNum type="arabicPeriod"/>
            </a:pPr>
            <a:r>
              <a:rPr lang="en-US" sz="1000" b="1" smtClean="0">
                <a:latin typeface="Arial" pitchFamily="34" charset="0"/>
              </a:rPr>
              <a:t>Teach words with descending </a:t>
            </a:r>
            <a:r>
              <a:rPr lang="en-US" sz="1000" smtClean="0">
                <a:latin typeface="Arial" pitchFamily="34" charset="0"/>
              </a:rPr>
              <a:t> g j y p q , </a:t>
            </a:r>
            <a:r>
              <a:rPr lang="en-US" sz="1000" b="1" smtClean="0">
                <a:latin typeface="Arial" pitchFamily="34" charset="0"/>
              </a:rPr>
              <a:t>tall, and small letters.</a:t>
            </a:r>
          </a:p>
          <a:p>
            <a:pPr marL="1143000" lvl="2" indent="-228600">
              <a:buFontTx/>
              <a:buChar char="•"/>
            </a:pPr>
            <a:r>
              <a:rPr lang="en-US" sz="1000" smtClean="0">
                <a:latin typeface="Arial" pitchFamily="34" charset="0"/>
              </a:rPr>
              <a:t>like:  my, play, up, they, yes, get, just, etc.</a:t>
            </a:r>
          </a:p>
          <a:p>
            <a:pPr marL="1143000" lvl="2" indent="-228600">
              <a:buFontTx/>
              <a:buChar char="•"/>
            </a:pPr>
            <a:r>
              <a:rPr lang="en-US" sz="1000" smtClean="0">
                <a:latin typeface="Arial" pitchFamily="34" charset="0"/>
              </a:rPr>
              <a:t>Introducing these letter placements in an organized fashion will help the child master the skill.  Handwriting will be beautiful!</a:t>
            </a:r>
          </a:p>
          <a:p>
            <a:pPr marL="228600" indent="-228600"/>
            <a:endParaRPr lang="en-US" sz="1000" smtClean="0">
              <a:latin typeface="Arial" pitchFamily="34" charset="0"/>
            </a:endParaRPr>
          </a:p>
          <a:p>
            <a:pPr marL="228600" indent="-228600">
              <a:buFontTx/>
              <a:buChar char="•"/>
            </a:pPr>
            <a:r>
              <a:rPr lang="en-US" sz="1000" smtClean="0">
                <a:latin typeface="Arial" pitchFamily="34" charset="0"/>
              </a:rPr>
              <a:t>List of the 250 sight words frequently used in K-3rd grade Just Google “Dolch” to find the words. There are other frequently used word lists too. </a:t>
            </a:r>
          </a:p>
          <a:p>
            <a:pPr marL="228600" indent="-228600">
              <a:buFontTx/>
              <a:buChar char="•"/>
            </a:pPr>
            <a:endParaRPr lang="en-US" sz="1000" smtClean="0">
              <a:latin typeface="Arial" pitchFamily="34" charset="0"/>
            </a:endParaRPr>
          </a:p>
          <a:p>
            <a:pPr marL="228600" indent="-228600">
              <a:buFontTx/>
              <a:buChar char="•"/>
            </a:pPr>
            <a:r>
              <a:rPr lang="en-US" sz="1000" smtClean="0">
                <a:latin typeface="Arial" pitchFamily="34" charset="0"/>
              </a:rPr>
              <a:t>Our goal is not to keep them on 2 line paper forever – but to get their writing fluid enough so they can write on any style of paper.</a:t>
            </a:r>
          </a:p>
          <a:p>
            <a:pPr marL="228600" indent="-228600">
              <a:buFontTx/>
              <a:buChar char="•"/>
            </a:pPr>
            <a:endParaRPr lang="en-US" sz="1000" smtClean="0">
              <a:latin typeface="Arial" pitchFamily="34" charset="0"/>
            </a:endParaRPr>
          </a:p>
          <a:p>
            <a:pPr marL="228600" indent="-228600">
              <a:buFontTx/>
              <a:buChar char="•"/>
            </a:pPr>
            <a:r>
              <a:rPr lang="en-US" sz="1000" smtClean="0">
                <a:latin typeface="Arial" pitchFamily="34" charset="0"/>
              </a:rPr>
              <a:t>We need to teach letter placement in an organized fashion to help the child master the skill. I see so many children who haven’t been taught placement have problems on all kinds of 2 line paper…the key is demonstration…and organized practice!</a:t>
            </a:r>
          </a:p>
          <a:p>
            <a:pPr marL="228600" indent="-228600">
              <a:buFontTx/>
              <a:buChar char="•"/>
            </a:pPr>
            <a:endParaRPr lang="en-US" sz="1000" smtClean="0">
              <a:latin typeface="Arial" pitchFamily="34" charset="0"/>
            </a:endParaRPr>
          </a:p>
          <a:p>
            <a:pPr marL="228600" indent="-228600" eaLnBrk="1" hangingPunct="1">
              <a:buFontTx/>
              <a:buChar char="•"/>
            </a:pPr>
            <a:endParaRPr lang="en-US" smtClean="0">
              <a:latin typeface="Arial" pitchFamily="34" charset="0"/>
            </a:endParaRPr>
          </a:p>
          <a:p>
            <a:pPr marL="228600" indent="-228600" eaLnBrk="1" hangingPunct="1"/>
            <a:endParaRPr lang="en-US" smtClean="0">
              <a:latin typeface="Arial" pitchFamily="34" charset="0"/>
            </a:endParaRPr>
          </a:p>
          <a:p>
            <a:pPr marL="228600" indent="-228600" eaLnBrk="1" hangingPunct="1"/>
            <a:endParaRPr lang="en-US" sz="1000" smtClean="0">
              <a:latin typeface="Arial" pitchFamily="34" charset="0"/>
            </a:endParaRPr>
          </a:p>
          <a:p>
            <a:pPr marL="228600" indent="-228600" eaLnBrk="1" hangingPunct="1"/>
            <a:endParaRPr lang="en-US" smtClean="0">
              <a:latin typeface="Arial"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To slow</a:t>
            </a:r>
            <a:r>
              <a:rPr lang="en-US" baseline="0" dirty="0" smtClean="0"/>
              <a:t> down typing- old typewriters would get hammers stuck when typing too fast. </a:t>
            </a:r>
            <a:endParaRPr lang="en-US" dirty="0"/>
          </a:p>
        </p:txBody>
      </p:sp>
      <p:sp>
        <p:nvSpPr>
          <p:cNvPr id="4" name="Slide Number Placeholder 3"/>
          <p:cNvSpPr>
            <a:spLocks noGrp="1"/>
          </p:cNvSpPr>
          <p:nvPr>
            <p:ph type="sldNum" sz="quarter" idx="10"/>
          </p:nvPr>
        </p:nvSpPr>
        <p:spPr/>
        <p:txBody>
          <a:bodyPr/>
          <a:lstStyle/>
          <a:p>
            <a:pPr>
              <a:defRPr/>
            </a:pPr>
            <a:fld id="{0B3B0B01-A777-4335-8FD7-D4FD0EA1CEB9}" type="slidenum">
              <a:rPr lang="en-US" smtClean="0"/>
              <a:pPr>
                <a:defRPr/>
              </a:pPr>
              <a:t>34</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p:txBody>
          <a:bodyPr/>
          <a:lstStyle/>
          <a:p>
            <a:pPr>
              <a:defRPr/>
            </a:pPr>
            <a:fld id="{4EBB853F-530F-459B-84BD-5D27B37E3D4E}" type="slidenum">
              <a:rPr lang="en-US">
                <a:latin typeface="Arial" pitchFamily="34" charset="0"/>
                <a:ea typeface="MS PGothic" pitchFamily="34" charset="-128"/>
              </a:rPr>
              <a:pPr>
                <a:defRPr/>
              </a:pPr>
              <a:t>8</a:t>
            </a:fld>
            <a:endParaRPr lang="en-US">
              <a:latin typeface="Arial" pitchFamily="34" charset="0"/>
              <a:ea typeface="MS PGothic" pitchFamily="34" charset="-128"/>
            </a:endParaRPr>
          </a:p>
        </p:txBody>
      </p:sp>
      <p:sp>
        <p:nvSpPr>
          <p:cNvPr id="113667" name="Rectangle 7"/>
          <p:cNvSpPr txBox="1">
            <a:spLocks noGrp="1" noChangeArrowheads="1"/>
          </p:cNvSpPr>
          <p:nvPr/>
        </p:nvSpPr>
        <p:spPr bwMode="auto">
          <a:xfrm>
            <a:off x="4143375" y="9120188"/>
            <a:ext cx="3170238" cy="479425"/>
          </a:xfrm>
          <a:prstGeom prst="rect">
            <a:avLst/>
          </a:prstGeom>
          <a:noFill/>
          <a:ln w="9525">
            <a:noFill/>
            <a:miter lim="800000"/>
            <a:headEnd/>
            <a:tailEnd/>
          </a:ln>
        </p:spPr>
        <p:txBody>
          <a:bodyPr lIns="96661" tIns="48331" rIns="96661" bIns="48331" anchor="b"/>
          <a:lstStyle/>
          <a:p>
            <a:pPr algn="r" defTabSz="966788"/>
            <a:fld id="{BC0766CE-3BE3-4023-9B8C-A05551A5CC8B}" type="slidenum">
              <a:rPr lang="en-US" sz="1300"/>
              <a:pPr algn="r" defTabSz="966788"/>
              <a:t>8</a:t>
            </a:fld>
            <a:endParaRPr lang="en-US" sz="1300"/>
          </a:p>
        </p:txBody>
      </p:sp>
      <p:sp>
        <p:nvSpPr>
          <p:cNvPr id="113668" name="Rectangle 2"/>
          <p:cNvSpPr>
            <a:spLocks noGrp="1" noRot="1" noChangeAspect="1" noChangeArrowheads="1" noTextEdit="1"/>
          </p:cNvSpPr>
          <p:nvPr>
            <p:ph type="sldImg"/>
          </p:nvPr>
        </p:nvSpPr>
        <p:spPr bwMode="auto">
          <a:xfrm>
            <a:off x="1258888" y="720725"/>
            <a:ext cx="4800600" cy="3600450"/>
          </a:xfrm>
          <a:noFill/>
          <a:ln>
            <a:solidFill>
              <a:srgbClr val="000000"/>
            </a:solidFill>
            <a:miter lim="800000"/>
            <a:headEnd/>
            <a:tailEnd/>
          </a:ln>
        </p:spPr>
      </p:sp>
      <p:sp>
        <p:nvSpPr>
          <p:cNvPr id="113669" name="Rectangle 5"/>
          <p:cNvSpPr>
            <a:spLocks noGrp="1" noChangeArrowheads="1"/>
          </p:cNvSpPr>
          <p:nvPr>
            <p:ph type="body" idx="1"/>
          </p:nvPr>
        </p:nvSpPr>
        <p:spPr bwMode="auto">
          <a:noFill/>
        </p:spPr>
        <p:txBody>
          <a:bodyPr wrap="square" numCol="1" anchor="t" anchorCtr="0" compatLnSpc="1">
            <a:prstTxWarp prst="textNoShape">
              <a:avLst/>
            </a:prstTxWarp>
          </a:bodyPr>
          <a:lstStyle/>
          <a:p>
            <a:pPr marL="228600" indent="-228600">
              <a:buFontTx/>
              <a:buChar char="•"/>
            </a:pPr>
            <a:r>
              <a:rPr lang="en-US" sz="1000" b="1" u="sng" smtClean="0">
                <a:latin typeface="Arial" pitchFamily="34" charset="0"/>
              </a:rPr>
              <a:t>HWT Background</a:t>
            </a:r>
            <a:r>
              <a:rPr lang="en-US" sz="1000" smtClean="0">
                <a:latin typeface="Arial" pitchFamily="34" charset="0"/>
              </a:rPr>
              <a:t> –  HWT was started by Jan Olsen,  an occupational therapist. </a:t>
            </a:r>
          </a:p>
          <a:p>
            <a:pPr marL="228600" indent="-228600"/>
            <a:endParaRPr lang="en-US" sz="1000" smtClean="0">
              <a:latin typeface="Arial" pitchFamily="34" charset="0"/>
            </a:endParaRPr>
          </a:p>
          <a:p>
            <a:pPr marL="228600" indent="-228600">
              <a:buFontTx/>
              <a:buChar char="•"/>
            </a:pPr>
            <a:r>
              <a:rPr lang="en-US" sz="1000" smtClean="0">
                <a:latin typeface="Arial" pitchFamily="34" charset="0"/>
              </a:rPr>
              <a:t>In 1975  her first grade son, John came home crying.</a:t>
            </a:r>
          </a:p>
          <a:p>
            <a:pPr marL="742950" lvl="1" indent="-285750">
              <a:buFontTx/>
              <a:buChar char="•"/>
            </a:pPr>
            <a:r>
              <a:rPr lang="en-US" sz="1000" smtClean="0">
                <a:latin typeface="Arial" pitchFamily="34" charset="0"/>
              </a:rPr>
              <a:t>John said that he had the worst handwriting in the room.</a:t>
            </a:r>
          </a:p>
          <a:p>
            <a:pPr marL="742950" lvl="1" indent="-285750">
              <a:buFontTx/>
              <a:buChar char="•"/>
            </a:pPr>
            <a:r>
              <a:rPr lang="en-US" sz="1000" smtClean="0">
                <a:latin typeface="Arial" pitchFamily="34" charset="0"/>
              </a:rPr>
              <a:t>Jan called the teacher, who said that it was true.  John’s was the worst. </a:t>
            </a:r>
          </a:p>
          <a:p>
            <a:pPr marL="742950" lvl="1" indent="-285750">
              <a:buFontTx/>
              <a:buChar char="•"/>
            </a:pPr>
            <a:r>
              <a:rPr lang="en-US" sz="1000" smtClean="0">
                <a:latin typeface="Arial" pitchFamily="34" charset="0"/>
              </a:rPr>
              <a:t>Teacher suggested testing, but a  complete evaluation revealed no underlying cause for his difficulty. </a:t>
            </a:r>
          </a:p>
          <a:p>
            <a:pPr marL="228600" indent="-228600"/>
            <a:endParaRPr lang="en-US" sz="1000" smtClean="0">
              <a:latin typeface="Arial" pitchFamily="34" charset="0"/>
            </a:endParaRPr>
          </a:p>
          <a:p>
            <a:pPr marL="228600" indent="-228600">
              <a:buFontTx/>
              <a:buChar char="•"/>
            </a:pPr>
            <a:r>
              <a:rPr lang="en-US" sz="1000" smtClean="0">
                <a:latin typeface="Arial" pitchFamily="34" charset="0"/>
              </a:rPr>
              <a:t>Jan asked  the teacher to show her  how to help John – but  the teacher said she didn’t know what to do. She had had  no handwriting training at all</a:t>
            </a:r>
          </a:p>
          <a:p>
            <a:pPr marL="228600" indent="-228600"/>
            <a:endParaRPr lang="en-US" sz="1000" smtClean="0">
              <a:latin typeface="Arial" pitchFamily="34" charset="0"/>
            </a:endParaRPr>
          </a:p>
          <a:p>
            <a:pPr marL="228600" indent="-228600">
              <a:buFontTx/>
              <a:buChar char="•"/>
            </a:pPr>
            <a:r>
              <a:rPr lang="en-US" sz="1000" smtClean="0">
                <a:latin typeface="Arial" pitchFamily="34" charset="0"/>
              </a:rPr>
              <a:t>When Jan realized that his teacher couldn’t help, she went into “Mother Power Mode” She was determined to help him by using an OT approach -  She offered to do a task analysis of printing:</a:t>
            </a:r>
          </a:p>
          <a:p>
            <a:pPr marL="742950" lvl="1" indent="-285750">
              <a:buFontTx/>
              <a:buAutoNum type="arabicPeriod"/>
            </a:pPr>
            <a:r>
              <a:rPr lang="en-US" sz="1000" smtClean="0">
                <a:latin typeface="Arial" pitchFamily="34" charset="0"/>
              </a:rPr>
              <a:t>Started with the easy Capitals </a:t>
            </a:r>
          </a:p>
          <a:p>
            <a:pPr marL="742950" lvl="1" indent="-285750">
              <a:buFontTx/>
              <a:buAutoNum type="arabicPeriod"/>
            </a:pPr>
            <a:r>
              <a:rPr lang="en-US" sz="1000" smtClean="0">
                <a:latin typeface="Arial" pitchFamily="34" charset="0"/>
              </a:rPr>
              <a:t>Moved to Lowercase</a:t>
            </a:r>
          </a:p>
          <a:p>
            <a:pPr marL="742950" lvl="1" indent="-285750">
              <a:buFontTx/>
              <a:buAutoNum type="arabicPeriod"/>
            </a:pPr>
            <a:r>
              <a:rPr lang="en-US" sz="1000" smtClean="0">
                <a:latin typeface="Arial" pitchFamily="34" charset="0"/>
              </a:rPr>
              <a:t>Then to Words &amp; Sentences</a:t>
            </a:r>
          </a:p>
          <a:p>
            <a:pPr marL="228600" indent="-228600"/>
            <a:endParaRPr lang="en-US" sz="1000" smtClean="0">
              <a:latin typeface="Arial" pitchFamily="34" charset="0"/>
            </a:endParaRPr>
          </a:p>
          <a:p>
            <a:pPr marL="228600" indent="-228600">
              <a:buFontTx/>
              <a:buChar char="•"/>
            </a:pPr>
            <a:r>
              <a:rPr lang="en-US" sz="1000" smtClean="0">
                <a:latin typeface="Arial" pitchFamily="34" charset="0"/>
              </a:rPr>
              <a:t>Teacher supported this and let Jan try a new approach. </a:t>
            </a:r>
          </a:p>
          <a:p>
            <a:pPr marL="742950" lvl="1" indent="-285750">
              <a:buFontTx/>
              <a:buChar char="•"/>
            </a:pPr>
            <a:r>
              <a:rPr lang="en-US" sz="1000" smtClean="0">
                <a:latin typeface="Arial" pitchFamily="34" charset="0"/>
              </a:rPr>
              <a:t>She asked Jan to come every morning for 15 minutes to teach four struggling students. </a:t>
            </a:r>
          </a:p>
          <a:p>
            <a:pPr marL="228600" indent="-228600"/>
            <a:endParaRPr lang="en-US" sz="1000" smtClean="0">
              <a:latin typeface="Arial" pitchFamily="34" charset="0"/>
            </a:endParaRPr>
          </a:p>
          <a:p>
            <a:pPr marL="228600" indent="-228600">
              <a:buFontTx/>
              <a:buChar char="•"/>
            </a:pPr>
            <a:r>
              <a:rPr lang="en-US" sz="1000" smtClean="0">
                <a:latin typeface="Arial" pitchFamily="34" charset="0"/>
              </a:rPr>
              <a:t>Results – The success of those 4 children was the start of HWT.</a:t>
            </a:r>
          </a:p>
          <a:p>
            <a:pPr marL="228600" indent="-228600" eaLnBrk="1" hangingPunct="1"/>
            <a:endParaRPr lang="en-US" sz="1000" smtClean="0">
              <a:latin typeface="Arial" pitchFamily="34" charset="0"/>
            </a:endParaRPr>
          </a:p>
          <a:p>
            <a:pPr marL="228600" indent="-228600" eaLnBrk="1" hangingPunct="1"/>
            <a:endParaRPr lang="en-US" smtClean="0">
              <a:latin typeface="Arial" pitchFamily="34" charset="0"/>
            </a:endParaRPr>
          </a:p>
          <a:p>
            <a:pPr marL="228600" indent="-228600" eaLnBrk="1" hangingPunct="1"/>
            <a:endParaRPr lang="en-US" smtClean="0">
              <a:latin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p:txBody>
          <a:bodyPr/>
          <a:lstStyle/>
          <a:p>
            <a:pPr>
              <a:defRPr/>
            </a:pPr>
            <a:fld id="{30C70A4F-23E1-427C-A78D-D87E4C0C35EF}" type="slidenum">
              <a:rPr lang="en-US">
                <a:latin typeface="Arial" pitchFamily="34" charset="0"/>
                <a:ea typeface="MS PGothic" pitchFamily="34" charset="-128"/>
              </a:rPr>
              <a:pPr>
                <a:defRPr/>
              </a:pPr>
              <a:t>9</a:t>
            </a:fld>
            <a:endParaRPr lang="en-US">
              <a:latin typeface="Arial" pitchFamily="34" charset="0"/>
              <a:ea typeface="MS PGothic" pitchFamily="34" charset="-128"/>
            </a:endParaRPr>
          </a:p>
        </p:txBody>
      </p:sp>
      <p:sp>
        <p:nvSpPr>
          <p:cNvPr id="114691" name="Rectangle 7"/>
          <p:cNvSpPr txBox="1">
            <a:spLocks noGrp="1" noChangeArrowheads="1"/>
          </p:cNvSpPr>
          <p:nvPr/>
        </p:nvSpPr>
        <p:spPr bwMode="auto">
          <a:xfrm>
            <a:off x="4143375" y="9120188"/>
            <a:ext cx="3170238" cy="479425"/>
          </a:xfrm>
          <a:prstGeom prst="rect">
            <a:avLst/>
          </a:prstGeom>
          <a:noFill/>
          <a:ln w="9525">
            <a:noFill/>
            <a:miter lim="800000"/>
            <a:headEnd/>
            <a:tailEnd/>
          </a:ln>
        </p:spPr>
        <p:txBody>
          <a:bodyPr lIns="96661" tIns="48331" rIns="96661" bIns="48331" anchor="b"/>
          <a:lstStyle/>
          <a:p>
            <a:pPr algn="r" defTabSz="966788"/>
            <a:fld id="{DCBCFFA2-A7AD-49C2-BDA3-0E3A73637ACB}" type="slidenum">
              <a:rPr lang="en-US" sz="1300"/>
              <a:pPr algn="r" defTabSz="966788"/>
              <a:t>9</a:t>
            </a:fld>
            <a:endParaRPr lang="en-US" sz="1300"/>
          </a:p>
        </p:txBody>
      </p:sp>
      <p:sp>
        <p:nvSpPr>
          <p:cNvPr id="114692" name="Rectangle 2"/>
          <p:cNvSpPr>
            <a:spLocks noGrp="1" noRot="1" noChangeAspect="1" noChangeArrowheads="1" noTextEdit="1"/>
          </p:cNvSpPr>
          <p:nvPr>
            <p:ph type="sldImg"/>
          </p:nvPr>
        </p:nvSpPr>
        <p:spPr bwMode="auto">
          <a:xfrm>
            <a:off x="1258888" y="720725"/>
            <a:ext cx="4800600" cy="3600450"/>
          </a:xfrm>
          <a:noFill/>
          <a:ln>
            <a:solidFill>
              <a:srgbClr val="000000"/>
            </a:solidFill>
            <a:miter lim="800000"/>
            <a:headEnd/>
            <a:tailEnd/>
          </a:ln>
        </p:spPr>
      </p:sp>
      <p:sp>
        <p:nvSpPr>
          <p:cNvPr id="114693" name="Rectangle 5"/>
          <p:cNvSpPr>
            <a:spLocks noGrp="1" noChangeArrowheads="1"/>
          </p:cNvSpPr>
          <p:nvPr>
            <p:ph type="body" idx="1"/>
          </p:nvPr>
        </p:nvSpPr>
        <p:spPr bwMode="auto">
          <a:noFill/>
        </p:spPr>
        <p:txBody>
          <a:bodyPr wrap="square" numCol="1" anchor="t" anchorCtr="0" compatLnSpc="1">
            <a:prstTxWarp prst="textNoShape">
              <a:avLst/>
            </a:prstTxWarp>
          </a:bodyPr>
          <a:lstStyle/>
          <a:p>
            <a:pPr marL="228600" indent="-228600"/>
            <a:r>
              <a:rPr lang="en-US" sz="1000" u="sng" smtClean="0">
                <a:latin typeface="Arial" pitchFamily="34" charset="0"/>
              </a:rPr>
              <a:t>AFTER:  </a:t>
            </a:r>
          </a:p>
          <a:p>
            <a:pPr marL="228600" indent="-228600">
              <a:buFontTx/>
              <a:buChar char="•"/>
            </a:pPr>
            <a:r>
              <a:rPr lang="en-US" sz="1000" smtClean="0">
                <a:latin typeface="Arial" pitchFamily="34" charset="0"/>
              </a:rPr>
              <a:t>People talked and started sending “handwriting children” to Jan.</a:t>
            </a:r>
          </a:p>
          <a:p>
            <a:pPr marL="228600" indent="-228600"/>
            <a:endParaRPr lang="en-US" sz="1000" smtClean="0">
              <a:latin typeface="Arial" pitchFamily="34" charset="0"/>
            </a:endParaRPr>
          </a:p>
          <a:p>
            <a:pPr marL="228600" indent="-228600">
              <a:buFontTx/>
              <a:buChar char="•"/>
            </a:pPr>
            <a:r>
              <a:rPr lang="en-US" sz="1000" smtClean="0">
                <a:latin typeface="Arial" pitchFamily="34" charset="0"/>
              </a:rPr>
              <a:t>While tutoring, Jan developed HWT materials and strategies</a:t>
            </a:r>
          </a:p>
          <a:p>
            <a:pPr marL="228600" indent="-228600" eaLnBrk="1" hangingPunct="1"/>
            <a:endParaRPr lang="en-US" sz="1000" smtClean="0">
              <a:latin typeface="Arial"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Slide Image Placeholder 1"/>
          <p:cNvSpPr>
            <a:spLocks noGrp="1" noRot="1" noChangeAspect="1" noTextEdit="1"/>
          </p:cNvSpPr>
          <p:nvPr>
            <p:ph type="sldImg"/>
          </p:nvPr>
        </p:nvSpPr>
        <p:spPr bwMode="auto">
          <a:noFill/>
          <a:ln>
            <a:solidFill>
              <a:srgbClr val="000000"/>
            </a:solidFill>
            <a:miter lim="800000"/>
            <a:headEnd/>
            <a:tailEnd/>
          </a:ln>
        </p:spPr>
      </p:sp>
      <p:sp>
        <p:nvSpPr>
          <p:cNvPr id="115715"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mtClean="0"/>
              <a:t>These are critical because it is about providing structure to eliminate the barriers. When children are learning how to write they don’t have fully functioning executive functioning skills so they not capable of organization yet. This must come from the teacher. </a:t>
            </a:r>
          </a:p>
          <a:p>
            <a:r>
              <a:rPr lang="en-US" smtClean="0"/>
              <a:t>Bad habits in handwriting are hard to break. They are easier to break when structure is in place that eliminates distraction. </a:t>
            </a:r>
          </a:p>
        </p:txBody>
      </p:sp>
      <p:sp>
        <p:nvSpPr>
          <p:cNvPr id="4" name="Slide Number Placeholder 3"/>
          <p:cNvSpPr>
            <a:spLocks noGrp="1"/>
          </p:cNvSpPr>
          <p:nvPr>
            <p:ph type="sldNum" sz="quarter" idx="5"/>
          </p:nvPr>
        </p:nvSpPr>
        <p:spPr/>
        <p:txBody>
          <a:bodyPr/>
          <a:lstStyle/>
          <a:p>
            <a:pPr>
              <a:defRPr/>
            </a:pPr>
            <a:fld id="{28F7814C-FF68-4BFE-B0E7-E4A1AAD25E18}" type="slidenum">
              <a:rPr lang="en-US" smtClean="0"/>
              <a:pPr>
                <a:defRPr/>
              </a:pPr>
              <a:t>11</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p:txBody>
          <a:bodyPr/>
          <a:lstStyle/>
          <a:p>
            <a:pPr>
              <a:defRPr/>
            </a:pPr>
            <a:fld id="{92EA8F29-8CB2-4D52-893E-852CB44629F0}" type="slidenum">
              <a:rPr lang="en-US">
                <a:latin typeface="Arial" pitchFamily="34" charset="0"/>
                <a:ea typeface="MS PGothic" pitchFamily="34" charset="-128"/>
              </a:rPr>
              <a:pPr>
                <a:defRPr/>
              </a:pPr>
              <a:t>12</a:t>
            </a:fld>
            <a:endParaRPr lang="en-US">
              <a:latin typeface="Arial" pitchFamily="34" charset="0"/>
              <a:ea typeface="MS PGothic" pitchFamily="34" charset="-128"/>
            </a:endParaRPr>
          </a:p>
        </p:txBody>
      </p:sp>
      <p:sp>
        <p:nvSpPr>
          <p:cNvPr id="116739" name="Rectangle 7"/>
          <p:cNvSpPr txBox="1">
            <a:spLocks noGrp="1" noChangeArrowheads="1"/>
          </p:cNvSpPr>
          <p:nvPr/>
        </p:nvSpPr>
        <p:spPr bwMode="auto">
          <a:xfrm>
            <a:off x="4143375" y="9120188"/>
            <a:ext cx="3170238" cy="479425"/>
          </a:xfrm>
          <a:prstGeom prst="rect">
            <a:avLst/>
          </a:prstGeom>
          <a:noFill/>
          <a:ln w="9525">
            <a:noFill/>
            <a:miter lim="800000"/>
            <a:headEnd/>
            <a:tailEnd/>
          </a:ln>
        </p:spPr>
        <p:txBody>
          <a:bodyPr lIns="96661" tIns="48331" rIns="96661" bIns="48331" anchor="b"/>
          <a:lstStyle/>
          <a:p>
            <a:pPr algn="r" defTabSz="966788"/>
            <a:fld id="{9B8F7989-E169-4E81-9EFD-B92180F80B46}" type="slidenum">
              <a:rPr lang="en-US" sz="1300"/>
              <a:pPr algn="r" defTabSz="966788"/>
              <a:t>12</a:t>
            </a:fld>
            <a:endParaRPr lang="en-US" sz="1300"/>
          </a:p>
        </p:txBody>
      </p:sp>
      <p:sp>
        <p:nvSpPr>
          <p:cNvPr id="11674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16741" name="Rectangle 3"/>
          <p:cNvSpPr>
            <a:spLocks noGrp="1" noChangeArrowheads="1"/>
          </p:cNvSpPr>
          <p:nvPr>
            <p:ph type="body" idx="1"/>
          </p:nvPr>
        </p:nvSpPr>
        <p:spPr bwMode="auto">
          <a:xfrm>
            <a:off x="731838" y="4400550"/>
            <a:ext cx="5851525" cy="5200650"/>
          </a:xfrm>
          <a:noFill/>
        </p:spPr>
        <p:txBody>
          <a:bodyPr wrap="square" numCol="1" anchor="t" anchorCtr="0" compatLnSpc="1">
            <a:prstTxWarp prst="textNoShape">
              <a:avLst/>
            </a:prstTxWarp>
          </a:bodyPr>
          <a:lstStyle/>
          <a:p>
            <a:pPr marL="228600" indent="-228600">
              <a:lnSpc>
                <a:spcPct val="90000"/>
              </a:lnSpc>
            </a:pPr>
            <a:r>
              <a:rPr lang="en-US" sz="1000" smtClean="0">
                <a:latin typeface="Arial" pitchFamily="34" charset="0"/>
              </a:rPr>
              <a:t>Demonstrate, Demonstrate, Demonstrate:  </a:t>
            </a:r>
          </a:p>
          <a:p>
            <a:pPr marL="228600" indent="-228600">
              <a:lnSpc>
                <a:spcPct val="90000"/>
              </a:lnSpc>
              <a:buFontTx/>
              <a:buChar char="•"/>
            </a:pPr>
            <a:r>
              <a:rPr lang="en-US" sz="1000" smtClean="0">
                <a:latin typeface="Arial" pitchFamily="34" charset="0"/>
              </a:rPr>
              <a:t>Problem -  Children are having pencil grip problems because we don’t model- teach grip. </a:t>
            </a:r>
          </a:p>
          <a:p>
            <a:pPr marL="228600" indent="-228600">
              <a:lnSpc>
                <a:spcPct val="90000"/>
              </a:lnSpc>
              <a:buFontTx/>
              <a:buChar char="•"/>
            </a:pPr>
            <a:r>
              <a:rPr lang="en-US" sz="1000" smtClean="0">
                <a:latin typeface="Arial" pitchFamily="34" charset="0"/>
              </a:rPr>
              <a:t>History   – For past 20+ years, teachers haven’t been trained to teach handwriting/grip. </a:t>
            </a:r>
          </a:p>
          <a:p>
            <a:pPr marL="228600" indent="-228600">
              <a:lnSpc>
                <a:spcPct val="90000"/>
              </a:lnSpc>
              <a:buFontTx/>
              <a:buChar char="•"/>
            </a:pPr>
            <a:r>
              <a:rPr lang="en-US" sz="1000" smtClean="0">
                <a:latin typeface="Arial" pitchFamily="34" charset="0"/>
              </a:rPr>
              <a:t>Fact  - A pencil is a tool. Tool use is not developmental. Tool use requires instruction.  </a:t>
            </a:r>
          </a:p>
          <a:p>
            <a:pPr marL="228600" indent="-228600">
              <a:lnSpc>
                <a:spcPct val="90000"/>
              </a:lnSpc>
            </a:pPr>
            <a:endParaRPr lang="en-US" sz="1000" smtClean="0">
              <a:latin typeface="Arial" pitchFamily="34" charset="0"/>
            </a:endParaRPr>
          </a:p>
          <a:p>
            <a:pPr marL="228600" indent="-228600">
              <a:lnSpc>
                <a:spcPct val="90000"/>
              </a:lnSpc>
            </a:pPr>
            <a:r>
              <a:rPr lang="en-US" sz="1000" smtClean="0">
                <a:latin typeface="Arial" pitchFamily="34" charset="0"/>
              </a:rPr>
              <a:t>About a Tripod Grip &amp; a Quadropod Grip</a:t>
            </a:r>
          </a:p>
          <a:p>
            <a:pPr marL="228600" indent="-228600">
              <a:lnSpc>
                <a:spcPct val="90000"/>
              </a:lnSpc>
              <a:buFontTx/>
              <a:buChar char="•"/>
            </a:pPr>
            <a:r>
              <a:rPr lang="en-US" sz="1000" smtClean="0">
                <a:latin typeface="Arial" pitchFamily="34" charset="0"/>
              </a:rPr>
              <a:t>A tripod is held with the thumb, pointer and middle finger. A quadropod is held with the thumb, pointer and middle and ring fingers are holding the pencil; </a:t>
            </a:r>
          </a:p>
          <a:p>
            <a:pPr marL="228600" indent="-228600">
              <a:lnSpc>
                <a:spcPct val="90000"/>
              </a:lnSpc>
              <a:buFontTx/>
              <a:buChar char="•"/>
            </a:pPr>
            <a:r>
              <a:rPr lang="en-US" sz="1000" smtClean="0">
                <a:latin typeface="Arial" pitchFamily="34" charset="0"/>
              </a:rPr>
              <a:t>The ring finger and pinky are tucked into the palm.</a:t>
            </a:r>
          </a:p>
          <a:p>
            <a:pPr marL="228600" indent="-228600">
              <a:lnSpc>
                <a:spcPct val="90000"/>
              </a:lnSpc>
              <a:buFontTx/>
              <a:buChar char="•"/>
            </a:pPr>
            <a:r>
              <a:rPr lang="en-US" sz="1000" smtClean="0">
                <a:latin typeface="Arial" pitchFamily="34" charset="0"/>
              </a:rPr>
              <a:t>The middle finger may rest next to the index finger.</a:t>
            </a:r>
          </a:p>
          <a:p>
            <a:pPr marL="228600" indent="-228600">
              <a:lnSpc>
                <a:spcPct val="90000"/>
              </a:lnSpc>
              <a:buFontTx/>
              <a:buChar char="•"/>
            </a:pPr>
            <a:r>
              <a:rPr lang="en-US" sz="1000" smtClean="0">
                <a:latin typeface="Arial" pitchFamily="34" charset="0"/>
              </a:rPr>
              <a:t>The pencil will rest on the ring finger.</a:t>
            </a:r>
          </a:p>
          <a:p>
            <a:pPr marL="228600" indent="-228600">
              <a:lnSpc>
                <a:spcPct val="90000"/>
              </a:lnSpc>
              <a:buFontTx/>
              <a:buChar char="•"/>
            </a:pPr>
            <a:r>
              <a:rPr lang="en-US" sz="1000" smtClean="0">
                <a:latin typeface="Arial" pitchFamily="34" charset="0"/>
              </a:rPr>
              <a:t>This is a good grip for extra stability – very nice for those who need extra support.  (perhaps special needs or low tone –or others - Jan uses it too) </a:t>
            </a:r>
          </a:p>
          <a:p>
            <a:pPr marL="228600" indent="-228600">
              <a:lnSpc>
                <a:spcPct val="90000"/>
              </a:lnSpc>
            </a:pPr>
            <a:endParaRPr lang="en-US" sz="1000" smtClean="0">
              <a:latin typeface="Arial" pitchFamily="34" charset="0"/>
            </a:endParaRPr>
          </a:p>
          <a:p>
            <a:pPr marL="228600" indent="-228600">
              <a:lnSpc>
                <a:spcPct val="90000"/>
              </a:lnSpc>
            </a:pPr>
            <a:r>
              <a:rPr lang="en-US" sz="1000" smtClean="0">
                <a:latin typeface="Arial" pitchFamily="34" charset="0"/>
              </a:rPr>
              <a:t>How can we teach pencil grip? …most important…demonstrate</a:t>
            </a:r>
          </a:p>
          <a:p>
            <a:pPr marL="742950" lvl="1" indent="-285750">
              <a:lnSpc>
                <a:spcPct val="90000"/>
              </a:lnSpc>
              <a:buFontTx/>
              <a:buAutoNum type="arabicPeriod"/>
            </a:pPr>
            <a:r>
              <a:rPr lang="en-US" sz="1000" smtClean="0">
                <a:latin typeface="Arial" pitchFamily="34" charset="0"/>
              </a:rPr>
              <a:t>Teach children to pick up a pencil - separately from writing or drawing </a:t>
            </a:r>
          </a:p>
          <a:p>
            <a:pPr marL="742950" lvl="1" indent="-285750">
              <a:lnSpc>
                <a:spcPct val="90000"/>
              </a:lnSpc>
              <a:buFontTx/>
              <a:buAutoNum type="arabicPeriod"/>
            </a:pPr>
            <a:r>
              <a:rPr lang="en-US" sz="1000" smtClean="0">
                <a:latin typeface="Arial" pitchFamily="34" charset="0"/>
              </a:rPr>
              <a:t>Use the  Rock, Rap, Tap &amp; Learn CD – Track 9 “Picking Up My Pencil” song </a:t>
            </a:r>
          </a:p>
          <a:p>
            <a:pPr marL="742950" lvl="1" indent="-285750">
              <a:lnSpc>
                <a:spcPct val="90000"/>
              </a:lnSpc>
              <a:buFontTx/>
              <a:buAutoNum type="arabicPeriod"/>
            </a:pPr>
            <a:r>
              <a:rPr lang="en-US" sz="1000" smtClean="0">
                <a:latin typeface="Arial" pitchFamily="34" charset="0"/>
              </a:rPr>
              <a:t>Use the Pencil Pick-Ups pages of workbook (we’ll go over on next slide)</a:t>
            </a:r>
          </a:p>
          <a:p>
            <a:pPr marL="228600" indent="-228600" eaLnBrk="1" hangingPunct="1">
              <a:lnSpc>
                <a:spcPct val="90000"/>
              </a:lnSpc>
            </a:pPr>
            <a:endParaRPr lang="en-US" smtClean="0">
              <a:latin typeface="Arial"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little hands need little writing tools. Adult pencils are not made</a:t>
            </a:r>
            <a:r>
              <a:rPr lang="en-US" baseline="0" dirty="0" smtClean="0"/>
              <a:t> for 5 and 6 year olds. Golf pencils, small crayons and </a:t>
            </a:r>
            <a:endParaRPr lang="en-US" dirty="0"/>
          </a:p>
        </p:txBody>
      </p:sp>
      <p:sp>
        <p:nvSpPr>
          <p:cNvPr id="4" name="Slide Number Placeholder 3"/>
          <p:cNvSpPr>
            <a:spLocks noGrp="1"/>
          </p:cNvSpPr>
          <p:nvPr>
            <p:ph type="sldNum" sz="quarter" idx="10"/>
          </p:nvPr>
        </p:nvSpPr>
        <p:spPr/>
        <p:txBody>
          <a:bodyPr/>
          <a:lstStyle/>
          <a:p>
            <a:pPr>
              <a:defRPr/>
            </a:pPr>
            <a:fld id="{0B3B0B01-A777-4335-8FD7-D4FD0EA1CEB9}" type="slidenum">
              <a:rPr lang="en-US" smtClean="0"/>
              <a:pPr>
                <a:defRPr/>
              </a:pPr>
              <a:t>13</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Slide Image Placeholder 1"/>
          <p:cNvSpPr>
            <a:spLocks noGrp="1" noRot="1" noChangeAspect="1" noTextEdit="1"/>
          </p:cNvSpPr>
          <p:nvPr>
            <p:ph type="sldImg"/>
          </p:nvPr>
        </p:nvSpPr>
        <p:spPr bwMode="auto">
          <a:noFill/>
          <a:ln>
            <a:solidFill>
              <a:srgbClr val="000000"/>
            </a:solidFill>
            <a:miter lim="800000"/>
            <a:headEnd/>
            <a:tailEnd/>
          </a:ln>
        </p:spPr>
      </p:sp>
      <p:sp>
        <p:nvSpPr>
          <p:cNvPr id="117763"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mtClean="0"/>
              <a:t>The three big systems currently in use in the US include (click) Zaner-Blozer which was invented in the early 20</a:t>
            </a:r>
            <a:r>
              <a:rPr lang="en-US" baseline="30000" smtClean="0"/>
              <a:t>th</a:t>
            </a:r>
            <a:r>
              <a:rPr lang="en-US" smtClean="0"/>
              <a:t> century for the business world, and (click) D’Nealian and Modern Manuscript which are fairly new additions. </a:t>
            </a:r>
          </a:p>
          <a:p>
            <a:endParaRPr lang="en-US" smtClean="0"/>
          </a:p>
          <a:p>
            <a:r>
              <a:rPr lang="en-US" smtClean="0"/>
              <a:t>The system doesn’t really matter but there are some benefits of one from another.</a:t>
            </a:r>
          </a:p>
          <a:p>
            <a:endParaRPr lang="en-US" smtClean="0"/>
          </a:p>
          <a:p>
            <a:r>
              <a:rPr lang="en-US" smtClean="0"/>
              <a:t>If you want to take the approach that handwriting is about sticks and balls and incorporate Handwriting with out Tears then the Zaner-Blozer might be best. </a:t>
            </a:r>
          </a:p>
          <a:p>
            <a:endParaRPr lang="en-US" smtClean="0"/>
          </a:p>
          <a:p>
            <a:r>
              <a:rPr lang="en-US" smtClean="0"/>
              <a:t>If you like the idea of continuous strokes (especially for kids with poor visual spacetial sense and poor motor skills) then Modern Manuscript and D’Nealian might be best. D’Nealian was invented as a means to bridge between manuscript and cursive but gets criticized because of the “monkey tails”. </a:t>
            </a:r>
          </a:p>
          <a:p>
            <a:endParaRPr lang="en-US" smtClean="0"/>
          </a:p>
          <a:p>
            <a:r>
              <a:rPr lang="en-US" smtClean="0"/>
              <a:t>I prefer D’Nealian because it adds an aesthetic value to handwriting, making it more Artistic.  For today’s purposes we are going to focus on D’Nealian. </a:t>
            </a:r>
          </a:p>
          <a:p>
            <a:endParaRPr lang="en-US" smtClean="0"/>
          </a:p>
          <a:p>
            <a:r>
              <a:rPr lang="en-US" smtClean="0"/>
              <a:t>Discuss MonART</a:t>
            </a:r>
          </a:p>
          <a:p>
            <a:endParaRPr lang="en-US" smtClean="0"/>
          </a:p>
        </p:txBody>
      </p:sp>
      <p:sp>
        <p:nvSpPr>
          <p:cNvPr id="4" name="Slide Number Placeholder 3"/>
          <p:cNvSpPr>
            <a:spLocks noGrp="1"/>
          </p:cNvSpPr>
          <p:nvPr>
            <p:ph type="sldNum" sz="quarter" idx="5"/>
          </p:nvPr>
        </p:nvSpPr>
        <p:spPr/>
        <p:txBody>
          <a:bodyPr/>
          <a:lstStyle/>
          <a:p>
            <a:pPr>
              <a:defRPr/>
            </a:pPr>
            <a:fld id="{084FE977-AC27-4157-8272-8DCD0B0E8BFB}" type="slidenum">
              <a:rPr lang="en-US" smtClean="0"/>
              <a:pPr>
                <a:defRPr/>
              </a:pPr>
              <a:t>15</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p:txBody>
          <a:bodyPr/>
          <a:lstStyle/>
          <a:p>
            <a:pPr>
              <a:defRPr/>
            </a:pPr>
            <a:fld id="{886E58D5-F77B-44C7-AE60-008FB35682A5}" type="slidenum">
              <a:rPr lang="en-US">
                <a:latin typeface="Arial" pitchFamily="34" charset="0"/>
                <a:ea typeface="MS PGothic" pitchFamily="34" charset="-128"/>
              </a:rPr>
              <a:pPr>
                <a:defRPr/>
              </a:pPr>
              <a:t>16</a:t>
            </a:fld>
            <a:endParaRPr lang="en-US">
              <a:latin typeface="Arial" pitchFamily="34" charset="0"/>
              <a:ea typeface="MS PGothic" pitchFamily="34" charset="-128"/>
            </a:endParaRPr>
          </a:p>
        </p:txBody>
      </p:sp>
      <p:sp>
        <p:nvSpPr>
          <p:cNvPr id="118787" name="Rectangle 7"/>
          <p:cNvSpPr txBox="1">
            <a:spLocks noGrp="1" noChangeArrowheads="1"/>
          </p:cNvSpPr>
          <p:nvPr/>
        </p:nvSpPr>
        <p:spPr bwMode="auto">
          <a:xfrm>
            <a:off x="4143375" y="9120188"/>
            <a:ext cx="3170238" cy="479425"/>
          </a:xfrm>
          <a:prstGeom prst="rect">
            <a:avLst/>
          </a:prstGeom>
          <a:noFill/>
          <a:ln w="9525">
            <a:noFill/>
            <a:miter lim="800000"/>
            <a:headEnd/>
            <a:tailEnd/>
          </a:ln>
        </p:spPr>
        <p:txBody>
          <a:bodyPr lIns="96661" tIns="48331" rIns="96661" bIns="48331" anchor="b"/>
          <a:lstStyle/>
          <a:p>
            <a:pPr algn="r" defTabSz="966788"/>
            <a:fld id="{88ED0798-C6C6-4B21-8F7F-4C7501827090}" type="slidenum">
              <a:rPr lang="en-US" sz="1300"/>
              <a:pPr algn="r" defTabSz="966788"/>
              <a:t>16</a:t>
            </a:fld>
            <a:endParaRPr lang="en-US" sz="1300"/>
          </a:p>
        </p:txBody>
      </p:sp>
      <p:sp>
        <p:nvSpPr>
          <p:cNvPr id="118788" name="Rectangle 2"/>
          <p:cNvSpPr>
            <a:spLocks noGrp="1" noRot="1" noChangeAspect="1" noChangeArrowheads="1" noTextEdit="1"/>
          </p:cNvSpPr>
          <p:nvPr>
            <p:ph type="sldImg"/>
          </p:nvPr>
        </p:nvSpPr>
        <p:spPr bwMode="auto">
          <a:xfrm>
            <a:off x="1258888" y="720725"/>
            <a:ext cx="4800600" cy="3600450"/>
          </a:xfrm>
          <a:noFill/>
          <a:ln>
            <a:solidFill>
              <a:srgbClr val="000000"/>
            </a:solidFill>
            <a:miter lim="800000"/>
            <a:headEnd/>
            <a:tailEnd/>
          </a:ln>
        </p:spPr>
      </p:sp>
      <p:sp>
        <p:nvSpPr>
          <p:cNvPr id="118789" name="Rectangle 3"/>
          <p:cNvSpPr>
            <a:spLocks noGrp="1" noChangeArrowheads="1"/>
          </p:cNvSpPr>
          <p:nvPr>
            <p:ph type="body" idx="1"/>
          </p:nvPr>
        </p:nvSpPr>
        <p:spPr bwMode="auto">
          <a:xfrm>
            <a:off x="731838" y="4562475"/>
            <a:ext cx="5851525" cy="4318000"/>
          </a:xfrm>
          <a:noFill/>
        </p:spPr>
        <p:txBody>
          <a:bodyPr wrap="square" numCol="1" anchor="t" anchorCtr="0" compatLnSpc="1">
            <a:prstTxWarp prst="textNoShape">
              <a:avLst/>
            </a:prstTxWarp>
          </a:bodyPr>
          <a:lstStyle/>
          <a:p>
            <a:pPr marL="228600" indent="-228600"/>
            <a:r>
              <a:rPr lang="en-US" sz="1000" b="1" smtClean="0">
                <a:latin typeface="Arial" pitchFamily="34" charset="0"/>
              </a:rPr>
              <a:t>2008 Edition 3</a:t>
            </a:r>
            <a:r>
              <a:rPr lang="en-US" sz="1000" b="1" baseline="30000" smtClean="0">
                <a:latin typeface="Arial" pitchFamily="34" charset="0"/>
              </a:rPr>
              <a:t>rd</a:t>
            </a:r>
            <a:r>
              <a:rPr lang="en-US" sz="1000" b="1" smtClean="0">
                <a:latin typeface="Arial" pitchFamily="34" charset="0"/>
              </a:rPr>
              <a:t> Grade Teacher’s Guide pg. 18</a:t>
            </a:r>
          </a:p>
          <a:p>
            <a:pPr marL="228600" indent="-228600"/>
            <a:r>
              <a:rPr lang="en-US" sz="1000" smtClean="0">
                <a:latin typeface="Arial" pitchFamily="34" charset="0"/>
              </a:rPr>
              <a:t>We are teaching an easier,  more functional cursive than you probably learned. </a:t>
            </a:r>
          </a:p>
          <a:p>
            <a:pPr marL="228600" indent="-228600"/>
            <a:endParaRPr lang="en-US" sz="1000" smtClean="0">
              <a:latin typeface="Arial" pitchFamily="34" charset="0"/>
            </a:endParaRPr>
          </a:p>
          <a:p>
            <a:pPr marL="228600" indent="-228600"/>
            <a:r>
              <a:rPr lang="en-US" sz="1000" smtClean="0">
                <a:latin typeface="Arial" pitchFamily="34" charset="0"/>
              </a:rPr>
              <a:t>The goal is to have it be</a:t>
            </a:r>
          </a:p>
          <a:p>
            <a:pPr marL="742950" lvl="1" indent="-285750">
              <a:buFontTx/>
              <a:buAutoNum type="arabicPeriod"/>
            </a:pPr>
            <a:r>
              <a:rPr lang="en-US" sz="1000" smtClean="0">
                <a:latin typeface="Arial" pitchFamily="34" charset="0"/>
              </a:rPr>
              <a:t>Legible</a:t>
            </a:r>
          </a:p>
          <a:p>
            <a:pPr marL="742950" lvl="1" indent="-285750">
              <a:buFontTx/>
              <a:buAutoNum type="arabicPeriod"/>
            </a:pPr>
            <a:r>
              <a:rPr lang="en-US" sz="1000" smtClean="0">
                <a:latin typeface="Arial" pitchFamily="34" charset="0"/>
              </a:rPr>
              <a:t>Easy to learn</a:t>
            </a:r>
          </a:p>
          <a:p>
            <a:pPr marL="742950" lvl="1" indent="-285750">
              <a:buFontTx/>
              <a:buAutoNum type="arabicPeriod"/>
            </a:pPr>
            <a:r>
              <a:rPr lang="en-US" sz="1000" smtClean="0">
                <a:latin typeface="Arial" pitchFamily="34" charset="0"/>
              </a:rPr>
              <a:t>Connected</a:t>
            </a:r>
          </a:p>
          <a:p>
            <a:pPr marL="742950" lvl="1" indent="-285750">
              <a:buFontTx/>
              <a:buAutoNum type="arabicPeriod"/>
            </a:pPr>
            <a:r>
              <a:rPr lang="en-US" sz="1000" smtClean="0">
                <a:latin typeface="Arial" pitchFamily="34" charset="0"/>
              </a:rPr>
              <a:t>Faster than printing </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Slide Image Placeholder 1"/>
          <p:cNvSpPr>
            <a:spLocks noGrp="1" noRot="1" noChangeAspect="1" noTextEdit="1"/>
          </p:cNvSpPr>
          <p:nvPr>
            <p:ph type="sldImg"/>
          </p:nvPr>
        </p:nvSpPr>
        <p:spPr bwMode="auto">
          <a:noFill/>
          <a:ln>
            <a:solidFill>
              <a:srgbClr val="000000"/>
            </a:solidFill>
            <a:miter lim="800000"/>
            <a:headEnd/>
            <a:tailEnd/>
          </a:ln>
        </p:spPr>
      </p:sp>
      <p:sp>
        <p:nvSpPr>
          <p:cNvPr id="119811"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mtClean="0"/>
              <a:t>Once again refer to your district curriculum. One prevailing thought is to start only with lower case and building the motor memory ties to the audition and vision to mastery and then teach the upper case. There are many more lower case letters in all written text then upper case. Once the concept is understood then teach the upper case. </a:t>
            </a:r>
          </a:p>
        </p:txBody>
      </p:sp>
      <p:sp>
        <p:nvSpPr>
          <p:cNvPr id="4" name="Slide Number Placeholder 3"/>
          <p:cNvSpPr>
            <a:spLocks noGrp="1"/>
          </p:cNvSpPr>
          <p:nvPr>
            <p:ph type="sldNum" sz="quarter" idx="5"/>
          </p:nvPr>
        </p:nvSpPr>
        <p:spPr/>
        <p:txBody>
          <a:bodyPr/>
          <a:lstStyle/>
          <a:p>
            <a:pPr>
              <a:defRPr/>
            </a:pPr>
            <a:fld id="{8A7463C8-F535-471D-8FB3-ACDBC0A7882F}" type="slidenum">
              <a:rPr lang="en-US" smtClean="0"/>
              <a:pPr>
                <a:defRPr/>
              </a:pPr>
              <a:t>18</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1">
          <a:blip r:embed="rId2" cstate="print">
            <a:lum bright="42000" contrast="-68000"/>
          </a:blip>
          <a:srcRect/>
          <a:stretch>
            <a:fillRect l="-30000" t="-20000" r="-2000" b="12000"/>
          </a:stretch>
        </a:blipFill>
        <a:effectLst/>
      </p:bgPr>
    </p:bg>
    <p:spTree>
      <p:nvGrpSpPr>
        <p:cNvPr id="1" name=""/>
        <p:cNvGrpSpPr/>
        <p:nvPr/>
      </p:nvGrpSpPr>
      <p:grpSpPr>
        <a:xfrm>
          <a:off x="0" y="0"/>
          <a:ext cx="0" cy="0"/>
          <a:chOff x="0" y="0"/>
          <a:chExt cx="0" cy="0"/>
        </a:xfrm>
      </p:grpSpPr>
      <p:sp>
        <p:nvSpPr>
          <p:cNvPr id="4" name="Rectangle 3"/>
          <p:cNvSpPr/>
          <p:nvPr/>
        </p:nvSpPr>
        <p:spPr bwMode="white">
          <a:xfrm>
            <a:off x="0" y="5970588"/>
            <a:ext cx="9144000" cy="887412"/>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Rectangle 4"/>
          <p:cNvSpPr/>
          <p:nvPr/>
        </p:nvSpPr>
        <p:spPr>
          <a:xfrm>
            <a:off x="-9525" y="6053138"/>
            <a:ext cx="2249488" cy="712787"/>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Rectangle 5"/>
          <p:cNvSpPr/>
          <p:nvPr/>
        </p:nvSpPr>
        <p:spPr>
          <a:xfrm>
            <a:off x="2359025" y="6043613"/>
            <a:ext cx="6784975" cy="714375"/>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lang="en-US" smtClean="0"/>
              <a:t>Click to edit Master title style</a:t>
            </a:r>
            <a:endParaRPr lang="en-US" dirty="0"/>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dirty="0"/>
          </a:p>
        </p:txBody>
      </p:sp>
      <p:sp>
        <p:nvSpPr>
          <p:cNvPr id="7" name="Date Placeholder 27"/>
          <p:cNvSpPr>
            <a:spLocks noGrp="1"/>
          </p:cNvSpPr>
          <p:nvPr>
            <p:ph type="dt" sz="half" idx="10"/>
          </p:nvPr>
        </p:nvSpPr>
        <p:spPr>
          <a:xfrm>
            <a:off x="76200" y="6069013"/>
            <a:ext cx="2057400" cy="685800"/>
          </a:xfrm>
        </p:spPr>
        <p:txBody>
          <a:bodyPr>
            <a:noAutofit/>
          </a:bodyPr>
          <a:lstStyle>
            <a:lvl1pPr algn="ctr">
              <a:defRPr sz="2000">
                <a:solidFill>
                  <a:srgbClr val="FFFFFF"/>
                </a:solidFill>
              </a:defRPr>
            </a:lvl1pPr>
          </a:lstStyle>
          <a:p>
            <a:pPr>
              <a:defRPr/>
            </a:pPr>
            <a:fld id="{86A0B9BF-62F6-4D17-9726-79D8780665EB}" type="datetime8">
              <a:rPr lang="en-US"/>
              <a:pPr>
                <a:defRPr/>
              </a:pPr>
              <a:t>6/16/2013 12:09 PM</a:t>
            </a:fld>
            <a:endParaRPr lang="en-US" dirty="0"/>
          </a:p>
        </p:txBody>
      </p:sp>
      <p:sp>
        <p:nvSpPr>
          <p:cNvPr id="10" name="Footer Placeholder 16"/>
          <p:cNvSpPr>
            <a:spLocks noGrp="1"/>
          </p:cNvSpPr>
          <p:nvPr>
            <p:ph type="ftr" sz="quarter" idx="11"/>
          </p:nvPr>
        </p:nvSpPr>
        <p:spPr>
          <a:xfrm>
            <a:off x="2085975" y="236538"/>
            <a:ext cx="5867400" cy="365125"/>
          </a:xfrm>
        </p:spPr>
        <p:txBody>
          <a:bodyPr/>
          <a:lstStyle>
            <a:lvl1pPr algn="r">
              <a:defRPr>
                <a:solidFill>
                  <a:schemeClr val="tx2"/>
                </a:solidFill>
              </a:defRPr>
            </a:lvl1pPr>
          </a:lstStyle>
          <a:p>
            <a:pPr>
              <a:defRPr/>
            </a:pPr>
            <a:endParaRPr lang="en-US"/>
          </a:p>
        </p:txBody>
      </p:sp>
      <p:sp>
        <p:nvSpPr>
          <p:cNvPr id="11" name="Slide Number Placeholder 28"/>
          <p:cNvSpPr>
            <a:spLocks noGrp="1"/>
          </p:cNvSpPr>
          <p:nvPr>
            <p:ph type="sldNum" sz="quarter" idx="12"/>
          </p:nvPr>
        </p:nvSpPr>
        <p:spPr>
          <a:xfrm>
            <a:off x="8001000" y="228600"/>
            <a:ext cx="838200" cy="381000"/>
          </a:xfrm>
        </p:spPr>
        <p:txBody>
          <a:bodyPr/>
          <a:lstStyle>
            <a:lvl1pPr>
              <a:defRPr sz="1400">
                <a:solidFill>
                  <a:schemeClr val="tx2"/>
                </a:solidFill>
              </a:defRPr>
            </a:lvl1pPr>
          </a:lstStyle>
          <a:p>
            <a:pPr>
              <a:defRPr/>
            </a:pPr>
            <a:fld id="{B7992B7B-787D-4D85-B3BF-6045F3FA42AD}" type="slidenum">
              <a:rPr lang="en-US"/>
              <a:pPr>
                <a:defRPr/>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EE846580-AAB3-4985-9C41-2E77F0AC73B0}" type="datetime8">
              <a:rPr lang="en-US"/>
              <a:pPr>
                <a:defRPr/>
              </a:pPr>
              <a:t>6/16/2013 12:09 PM</a:t>
            </a:fld>
            <a:endParaRPr lang="en-US" dirty="0"/>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09B11BB5-15C4-47A0-AF6F-49F4A8C64EAC}" type="slidenum">
              <a:rPr lang="en-US"/>
              <a:pPr>
                <a:defRPr/>
              </a:pPr>
              <a:t>‹#›</a:t>
            </a:fld>
            <a:endParaRPr lang="en-US" sz="1400" dirty="0">
              <a:solidFill>
                <a:srgbClr val="FFFFFF"/>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4" name="Rectangle 3"/>
          <p:cNvSpPr/>
          <p:nvPr/>
        </p:nvSpPr>
        <p:spPr bwMode="white">
          <a:xfrm>
            <a:off x="6096000" y="0"/>
            <a:ext cx="320675"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Rectangle 4"/>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Rectangle 5"/>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Vertical Title 1"/>
          <p:cNvSpPr>
            <a:spLocks noGrp="1"/>
          </p:cNvSpPr>
          <p:nvPr>
            <p:ph type="title" orient="vert"/>
          </p:nvPr>
        </p:nvSpPr>
        <p:spPr>
          <a:xfrm>
            <a:off x="6553200" y="609600"/>
            <a:ext cx="2057400" cy="5516563"/>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609600"/>
            <a:ext cx="5562600" cy="551656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3"/>
          <p:cNvSpPr>
            <a:spLocks noGrp="1"/>
          </p:cNvSpPr>
          <p:nvPr>
            <p:ph type="dt" sz="half" idx="10"/>
          </p:nvPr>
        </p:nvSpPr>
        <p:spPr>
          <a:xfrm>
            <a:off x="6553200" y="6248400"/>
            <a:ext cx="2209800" cy="365125"/>
          </a:xfrm>
        </p:spPr>
        <p:txBody>
          <a:bodyPr/>
          <a:lstStyle>
            <a:lvl1pPr>
              <a:defRPr/>
            </a:lvl1pPr>
          </a:lstStyle>
          <a:p>
            <a:pPr>
              <a:defRPr/>
            </a:pPr>
            <a:fld id="{F4B2C336-4386-4F6C-8F20-86F5CA5B7629}" type="datetime8">
              <a:rPr lang="en-US"/>
              <a:pPr>
                <a:defRPr/>
              </a:pPr>
              <a:t>6/16/2013 12:09 PM</a:t>
            </a:fld>
            <a:endParaRPr lang="en-US" dirty="0"/>
          </a:p>
        </p:txBody>
      </p:sp>
      <p:sp>
        <p:nvSpPr>
          <p:cNvPr id="8" name="Footer Placeholder 4"/>
          <p:cNvSpPr>
            <a:spLocks noGrp="1"/>
          </p:cNvSpPr>
          <p:nvPr>
            <p:ph type="ftr" sz="quarter" idx="11"/>
          </p:nvPr>
        </p:nvSpPr>
        <p:spPr>
          <a:xfrm>
            <a:off x="457200" y="6248400"/>
            <a:ext cx="5573713" cy="365125"/>
          </a:xfrm>
        </p:spPr>
        <p:txBody>
          <a:bodyPr/>
          <a:lstStyle>
            <a:lvl1pPr>
              <a:defRPr/>
            </a:lvl1pPr>
          </a:lstStyle>
          <a:p>
            <a:pPr>
              <a:defRPr/>
            </a:pPr>
            <a:endParaRPr lang="en-US"/>
          </a:p>
        </p:txBody>
      </p:sp>
      <p:sp>
        <p:nvSpPr>
          <p:cNvPr id="9" name="Slide Number Placeholder 5"/>
          <p:cNvSpPr>
            <a:spLocks noGrp="1"/>
          </p:cNvSpPr>
          <p:nvPr>
            <p:ph type="sldNum" sz="quarter" idx="12"/>
          </p:nvPr>
        </p:nvSpPr>
        <p:spPr>
          <a:xfrm rot="5400000">
            <a:off x="5989638" y="144462"/>
            <a:ext cx="533400" cy="244475"/>
          </a:xfrm>
        </p:spPr>
        <p:txBody>
          <a:bodyPr/>
          <a:lstStyle>
            <a:lvl1pPr>
              <a:defRPr/>
            </a:lvl1pPr>
          </a:lstStyle>
          <a:p>
            <a:pPr>
              <a:defRPr/>
            </a:pPr>
            <a:fld id="{B1C0F053-38BD-4639-9AF1-8EC8B8EC7D2B}" type="slidenum">
              <a:rPr lang="en-US"/>
              <a:pPr>
                <a:defRPr/>
              </a:pPr>
              <a:t>‹#›</a:t>
            </a:fld>
            <a:endParaRPr lang="en-US" sz="1400" dirty="0">
              <a:solidFill>
                <a:srgbClr val="FFFFFF"/>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lang="en-US" smtClean="0"/>
              <a:t>Click to edit Master title style</a:t>
            </a:r>
            <a:endParaRPr lang="en-US" dirty="0"/>
          </a:p>
        </p:txBody>
      </p:sp>
      <p:sp>
        <p:nvSpPr>
          <p:cNvPr id="8" name="Content Placeholder 7"/>
          <p:cNvSpPr>
            <a:spLocks noGrp="1"/>
          </p:cNvSpPr>
          <p:nvPr>
            <p:ph sz="quarter" idx="1"/>
          </p:nvPr>
        </p:nvSpPr>
        <p:spPr>
          <a:xfrm>
            <a:off x="612648" y="1600200"/>
            <a:ext cx="8153400" cy="4495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455B037C-DE8E-4F05-B629-02FB06EAC4ED}" type="datetime8">
              <a:rPr lang="en-US"/>
              <a:pPr>
                <a:defRPr/>
              </a:pPr>
              <a:t>6/16/2013 12:09 PM</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sz="1400">
                <a:solidFill>
                  <a:srgbClr val="FFFFFF"/>
                </a:solidFill>
              </a:defRPr>
            </a:lvl1pPr>
          </a:lstStyle>
          <a:p>
            <a:pPr>
              <a:defRPr/>
            </a:pPr>
            <a:fld id="{7D544D45-CD1F-4DDC-BF36-1592713EE3E6}" type="slidenum">
              <a:rPr lang="en-US"/>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4" name="Rectangle 3"/>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Rectangle 4"/>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Rectangle 5"/>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 name="Text Placeholder 2"/>
          <p:cNvSpPr>
            <a:spLocks noGrp="1"/>
          </p:cNvSpPr>
          <p:nvPr>
            <p:ph type="body" idx="1"/>
          </p:nvPr>
        </p:nvSpPr>
        <p:spPr>
          <a:xfrm>
            <a:off x="1371600" y="2743200"/>
            <a:ext cx="7123113" cy="1673225"/>
          </a:xfrm>
        </p:spPr>
        <p:txBody>
          <a:bodyPr/>
          <a:lstStyle>
            <a:lvl1pPr>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lang="en-US" smtClean="0"/>
              <a:t>Click to edit Master title style</a:t>
            </a:r>
            <a:endParaRPr lang="en-US" dirty="0"/>
          </a:p>
        </p:txBody>
      </p:sp>
      <p:sp>
        <p:nvSpPr>
          <p:cNvPr id="7" name="Date Placeholder 11"/>
          <p:cNvSpPr>
            <a:spLocks noGrp="1"/>
          </p:cNvSpPr>
          <p:nvPr>
            <p:ph type="dt" sz="half" idx="10"/>
          </p:nvPr>
        </p:nvSpPr>
        <p:spPr/>
        <p:txBody>
          <a:bodyPr/>
          <a:lstStyle>
            <a:lvl1pPr>
              <a:defRPr/>
            </a:lvl1pPr>
          </a:lstStyle>
          <a:p>
            <a:pPr>
              <a:defRPr/>
            </a:pPr>
            <a:fld id="{2A72117A-2EEB-4593-BB18-D5E98B03C014}" type="datetime8">
              <a:rPr lang="en-US"/>
              <a:pPr>
                <a:defRPr/>
              </a:pPr>
              <a:t>6/16/2013 12:09 PM</a:t>
            </a:fld>
            <a:endParaRPr lang="en-US"/>
          </a:p>
        </p:txBody>
      </p:sp>
      <p:sp>
        <p:nvSpPr>
          <p:cNvPr id="8" name="Slide Number Placeholder 12"/>
          <p:cNvSpPr>
            <a:spLocks noGrp="1"/>
          </p:cNvSpPr>
          <p:nvPr>
            <p:ph type="sldNum" sz="quarter" idx="11"/>
          </p:nvPr>
        </p:nvSpPr>
        <p:spPr>
          <a:xfrm>
            <a:off x="0" y="1752600"/>
            <a:ext cx="1295400" cy="701675"/>
          </a:xfrm>
        </p:spPr>
        <p:txBody>
          <a:bodyPr>
            <a:noAutofit/>
          </a:bodyPr>
          <a:lstStyle>
            <a:lvl1pPr>
              <a:defRPr sz="2400">
                <a:solidFill>
                  <a:srgbClr val="FFFFFF"/>
                </a:solidFill>
              </a:defRPr>
            </a:lvl1pPr>
          </a:lstStyle>
          <a:p>
            <a:pPr>
              <a:defRPr/>
            </a:pPr>
            <a:fld id="{EE4C8F5A-B048-4961-B6FF-EC0BE26F7D46}" type="slidenum">
              <a:rPr lang="en-US"/>
              <a:pPr>
                <a:defRPr/>
              </a:pPr>
              <a:t>‹#›</a:t>
            </a:fld>
            <a:endParaRPr lang="en-US" dirty="0"/>
          </a:p>
        </p:txBody>
      </p:sp>
      <p:sp>
        <p:nvSpPr>
          <p:cNvPr id="9" name="Footer Placeholder 13"/>
          <p:cNvSpPr>
            <a:spLocks noGrp="1"/>
          </p:cNvSpPr>
          <p:nvPr>
            <p:ph type="ftr" sz="quarter" idx="12"/>
          </p:nvPr>
        </p:nvSpPr>
        <p:spPr/>
        <p:txBody>
          <a:bodyPr/>
          <a:lstStyle>
            <a:lvl1pPr>
              <a:defRPr/>
            </a:lvl1pPr>
          </a:lstStyle>
          <a:p>
            <a:pPr>
              <a:defRPr/>
            </a:pP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9" name="Content Placeholder 8"/>
          <p:cNvSpPr>
            <a:spLocks noGrp="1"/>
          </p:cNvSpPr>
          <p:nvPr>
            <p:ph sz="quarter" idx="1"/>
          </p:nvPr>
        </p:nvSpPr>
        <p:spPr>
          <a:xfrm>
            <a:off x="609600" y="1589567"/>
            <a:ext cx="388620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Content Placeholder 10"/>
          <p:cNvSpPr>
            <a:spLocks noGrp="1"/>
          </p:cNvSpPr>
          <p:nvPr>
            <p:ph sz="quarter" idx="2"/>
          </p:nvPr>
        </p:nvSpPr>
        <p:spPr>
          <a:xfrm>
            <a:off x="4844901" y="1589567"/>
            <a:ext cx="388620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7"/>
          <p:cNvSpPr>
            <a:spLocks noGrp="1"/>
          </p:cNvSpPr>
          <p:nvPr>
            <p:ph type="dt" sz="half" idx="10"/>
          </p:nvPr>
        </p:nvSpPr>
        <p:spPr/>
        <p:txBody>
          <a:bodyPr rtlCol="0"/>
          <a:lstStyle>
            <a:lvl1pPr>
              <a:defRPr/>
            </a:lvl1pPr>
          </a:lstStyle>
          <a:p>
            <a:pPr>
              <a:defRPr/>
            </a:pPr>
            <a:fld id="{898D57A4-40A8-48F8-ADD6-DADBEDB78062}" type="datetime8">
              <a:rPr lang="en-US"/>
              <a:pPr>
                <a:defRPr/>
              </a:pPr>
              <a:t>6/16/2013 12:09 PM</a:t>
            </a:fld>
            <a:endParaRPr lang="en-US"/>
          </a:p>
        </p:txBody>
      </p:sp>
      <p:sp>
        <p:nvSpPr>
          <p:cNvPr id="6" name="Slide Number Placeholder 9"/>
          <p:cNvSpPr>
            <a:spLocks noGrp="1"/>
          </p:cNvSpPr>
          <p:nvPr>
            <p:ph type="sldNum" sz="quarter" idx="11"/>
          </p:nvPr>
        </p:nvSpPr>
        <p:spPr/>
        <p:txBody>
          <a:bodyPr rtlCol="0"/>
          <a:lstStyle>
            <a:lvl1pPr>
              <a:defRPr sz="1400">
                <a:solidFill>
                  <a:srgbClr val="FFFFFF"/>
                </a:solidFill>
              </a:defRPr>
            </a:lvl1pPr>
          </a:lstStyle>
          <a:p>
            <a:pPr>
              <a:defRPr/>
            </a:pPr>
            <a:fld id="{BA37E213-FB1D-4972-9BA6-0E408B6906E5}" type="slidenum">
              <a:rPr lang="en-US"/>
              <a:pPr>
                <a:defRPr/>
              </a:pPr>
              <a:t>‹#›</a:t>
            </a:fld>
            <a:endParaRPr lang="en-US"/>
          </a:p>
        </p:txBody>
      </p:sp>
      <p:sp>
        <p:nvSpPr>
          <p:cNvPr id="7" name="Footer Placeholder 11"/>
          <p:cNvSpPr>
            <a:spLocks noGrp="1"/>
          </p:cNvSpPr>
          <p:nvPr>
            <p:ph type="ftr" sz="quarter" idx="12"/>
          </p:nvPr>
        </p:nvSpPr>
        <p:spPr/>
        <p:txBody>
          <a:bodyPr rtlCol="0"/>
          <a:lstStyle>
            <a:lvl1pPr>
              <a:defRPr/>
            </a:lvl1pPr>
          </a:lstStyle>
          <a:p>
            <a:pPr>
              <a:defRPr/>
            </a:pP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lstStyle>
            <a:lvl1pPr>
              <a:defRPr/>
            </a:lvl1pPr>
          </a:lstStyle>
          <a:p>
            <a:r>
              <a:rPr lang="en-US" smtClean="0"/>
              <a:t>Click to edit Master title style</a:t>
            </a:r>
            <a:endParaRPr lang="en-US" dirty="0"/>
          </a:p>
        </p:txBody>
      </p:sp>
      <p:sp>
        <p:nvSpPr>
          <p:cNvPr id="11" name="Content Placeholder 10"/>
          <p:cNvSpPr>
            <a:spLocks noGrp="1"/>
          </p:cNvSpPr>
          <p:nvPr>
            <p:ph sz="quarter" idx="2"/>
          </p:nvPr>
        </p:nvSpPr>
        <p:spPr>
          <a:xfrm>
            <a:off x="609600" y="2438400"/>
            <a:ext cx="3886200" cy="3581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12"/>
          <p:cNvSpPr>
            <a:spLocks noGrp="1"/>
          </p:cNvSpPr>
          <p:nvPr>
            <p:ph sz="quarter" idx="4"/>
          </p:nvPr>
        </p:nvSpPr>
        <p:spPr>
          <a:xfrm>
            <a:off x="4800600" y="2438400"/>
            <a:ext cx="3886200" cy="3581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a:r>
              <a:rPr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a:r>
              <a:rPr lang="en-US" smtClean="0"/>
              <a:t>Click to edit Master text styles</a:t>
            </a:r>
          </a:p>
        </p:txBody>
      </p:sp>
      <p:sp>
        <p:nvSpPr>
          <p:cNvPr id="7" name="Date Placeholder 9"/>
          <p:cNvSpPr>
            <a:spLocks noGrp="1"/>
          </p:cNvSpPr>
          <p:nvPr>
            <p:ph type="dt" sz="half" idx="10"/>
          </p:nvPr>
        </p:nvSpPr>
        <p:spPr/>
        <p:txBody>
          <a:bodyPr rtlCol="0"/>
          <a:lstStyle>
            <a:lvl1pPr>
              <a:defRPr/>
            </a:lvl1pPr>
          </a:lstStyle>
          <a:p>
            <a:pPr>
              <a:defRPr/>
            </a:pPr>
            <a:fld id="{CF036B25-0E1F-482D-A367-2735005E3B94}" type="datetime8">
              <a:rPr lang="en-US"/>
              <a:pPr>
                <a:defRPr/>
              </a:pPr>
              <a:t>6/16/2013 12:09 PM</a:t>
            </a:fld>
            <a:endParaRPr lang="en-US"/>
          </a:p>
        </p:txBody>
      </p:sp>
      <p:sp>
        <p:nvSpPr>
          <p:cNvPr id="8" name="Slide Number Placeholder 11"/>
          <p:cNvSpPr>
            <a:spLocks noGrp="1"/>
          </p:cNvSpPr>
          <p:nvPr>
            <p:ph type="sldNum" sz="quarter" idx="11"/>
          </p:nvPr>
        </p:nvSpPr>
        <p:spPr/>
        <p:txBody>
          <a:bodyPr rtlCol="0"/>
          <a:lstStyle>
            <a:lvl1pPr>
              <a:defRPr sz="1400">
                <a:solidFill>
                  <a:srgbClr val="FFFFFF"/>
                </a:solidFill>
              </a:defRPr>
            </a:lvl1pPr>
          </a:lstStyle>
          <a:p>
            <a:pPr>
              <a:defRPr/>
            </a:pPr>
            <a:fld id="{CEC4E125-F642-4EBE-92B0-F46639DE5F3D}" type="slidenum">
              <a:rPr lang="en-US"/>
              <a:pPr>
                <a:defRPr/>
              </a:pPr>
              <a:t>‹#›</a:t>
            </a:fld>
            <a:endParaRPr lang="en-US"/>
          </a:p>
        </p:txBody>
      </p:sp>
      <p:sp>
        <p:nvSpPr>
          <p:cNvPr id="9" name="Footer Placeholder 13"/>
          <p:cNvSpPr>
            <a:spLocks noGrp="1"/>
          </p:cNvSpPr>
          <p:nvPr>
            <p:ph type="ftr" sz="quarter" idx="12"/>
          </p:nvPr>
        </p:nvSpPr>
        <p:spPr/>
        <p:txBody>
          <a:bodyPr rtlCol="0"/>
          <a:lstStyle>
            <a:lvl1pPr>
              <a:defRPr/>
            </a:lvl1pPr>
          </a:lstStyle>
          <a:p>
            <a:pPr>
              <a:defRPr/>
            </a:pP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pPr>
              <a:defRPr/>
            </a:pPr>
            <a:fld id="{799C52EA-9669-4F01-9678-5C3629FD3371}" type="datetime8">
              <a:rPr lang="en-US"/>
              <a:pPr>
                <a:defRPr/>
              </a:pPr>
              <a:t>6/16/2013 12:09 PM</a:t>
            </a:fld>
            <a:endParaRPr lang="en-US"/>
          </a:p>
        </p:txBody>
      </p:sp>
      <p:sp>
        <p:nvSpPr>
          <p:cNvPr id="4" name="Footer Placeholder 3"/>
          <p:cNvSpPr>
            <a:spLocks noGrp="1"/>
          </p:cNvSpPr>
          <p:nvPr>
            <p:ph type="ftr" sz="quarter" idx="11"/>
          </p:nvPr>
        </p:nvSpPr>
        <p:spPr/>
        <p:txBody>
          <a:bodyPr/>
          <a:lstStyle>
            <a:lvl1pPr>
              <a:defRPr/>
            </a:lvl1pPr>
          </a:lstStyle>
          <a:p>
            <a:pPr>
              <a:defRPr/>
            </a:pPr>
            <a:endParaRPr lang="en-US"/>
          </a:p>
        </p:txBody>
      </p:sp>
      <p:sp>
        <p:nvSpPr>
          <p:cNvPr id="5" name="Slide Number Placeholder 4"/>
          <p:cNvSpPr>
            <a:spLocks noGrp="1"/>
          </p:cNvSpPr>
          <p:nvPr>
            <p:ph type="sldNum" sz="quarter" idx="12"/>
          </p:nvPr>
        </p:nvSpPr>
        <p:spPr/>
        <p:txBody>
          <a:bodyPr/>
          <a:lstStyle>
            <a:lvl1pPr>
              <a:defRPr sz="1400">
                <a:solidFill>
                  <a:srgbClr val="FFFFFF"/>
                </a:solidFill>
              </a:defRPr>
            </a:lvl1pPr>
          </a:lstStyle>
          <a:p>
            <a:pPr>
              <a:defRPr/>
            </a:pPr>
            <a:fld id="{54512F6A-6291-4BF4-9F0A-A748174EEB02}" type="slidenum">
              <a:rPr lang="en-US"/>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fld id="{AFB76C47-07D2-4C2F-9FB2-0373B9DD252B}" type="datetime8">
              <a:rPr lang="en-US"/>
              <a:pPr>
                <a:defRPr/>
              </a:pPr>
              <a:t>6/16/2013 12:09 PM</a:t>
            </a:fld>
            <a:endParaRPr lang="en-US"/>
          </a:p>
        </p:txBody>
      </p:sp>
      <p:sp>
        <p:nvSpPr>
          <p:cNvPr id="3" name="Footer Placeholder 2"/>
          <p:cNvSpPr>
            <a:spLocks noGrp="1"/>
          </p:cNvSpPr>
          <p:nvPr>
            <p:ph type="ftr" sz="quarter" idx="11"/>
          </p:nvPr>
        </p:nvSpPr>
        <p:spPr/>
        <p:txBody>
          <a:bodyPr/>
          <a:lstStyle>
            <a:lvl1pPr>
              <a:defRPr/>
            </a:lvl1pPr>
          </a:lstStyle>
          <a:p>
            <a:pPr>
              <a:defRPr/>
            </a:pPr>
            <a:endParaRPr lang="en-US"/>
          </a:p>
        </p:txBody>
      </p:sp>
      <p:sp>
        <p:nvSpPr>
          <p:cNvPr id="4" name="Slide Number Placeholder 3"/>
          <p:cNvSpPr>
            <a:spLocks noGrp="1"/>
          </p:cNvSpPr>
          <p:nvPr>
            <p:ph type="sldNum" sz="quarter" idx="12"/>
          </p:nvPr>
        </p:nvSpPr>
        <p:spPr>
          <a:xfrm>
            <a:off x="0" y="6248400"/>
            <a:ext cx="533400" cy="381000"/>
          </a:xfrm>
        </p:spPr>
        <p:txBody>
          <a:bodyPr/>
          <a:lstStyle>
            <a:lvl1pPr>
              <a:defRPr sz="1400">
                <a:solidFill>
                  <a:schemeClr val="tx2"/>
                </a:solidFill>
              </a:defRPr>
            </a:lvl1pPr>
          </a:lstStyle>
          <a:p>
            <a:pPr>
              <a:defRPr/>
            </a:pPr>
            <a:fld id="{1768DB23-AAD1-4624-9A16-DB565E24BF4A}" type="slidenum">
              <a:rPr lang="en-US"/>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pic>
        <p:nvPicPr>
          <p:cNvPr id="4" name="Picture 9" descr="sm_pencil.png"/>
          <p:cNvPicPr>
            <a:picLocks noChangeAspect="1"/>
          </p:cNvPicPr>
          <p:nvPr userDrawn="1"/>
        </p:nvPicPr>
        <p:blipFill>
          <a:blip r:embed="rId2" cstate="print"/>
          <a:srcRect/>
          <a:stretch>
            <a:fillRect/>
          </a:stretch>
        </p:blipFill>
        <p:spPr bwMode="auto">
          <a:xfrm>
            <a:off x="612775" y="1755775"/>
            <a:ext cx="1614488" cy="2144713"/>
          </a:xfrm>
          <a:prstGeom prst="rect">
            <a:avLst/>
          </a:prstGeom>
          <a:noFill/>
          <a:ln w="50800" cap="sq" cmpd="dbl">
            <a:solidFill>
              <a:schemeClr val="accent2"/>
            </a:solidFill>
            <a:miter lim="800000"/>
            <a:headEnd/>
            <a:tailEnd/>
          </a:ln>
        </p:spPr>
      </p:pic>
      <p:sp>
        <p:nvSpPr>
          <p:cNvPr id="2" name="Title 1"/>
          <p:cNvSpPr>
            <a:spLocks noGrp="1"/>
          </p:cNvSpPr>
          <p:nvPr>
            <p:ph type="title"/>
          </p:nvPr>
        </p:nvSpPr>
        <p:spPr>
          <a:xfrm>
            <a:off x="609600" y="273050"/>
            <a:ext cx="8077200" cy="869950"/>
          </a:xfrm>
        </p:spPr>
        <p:txBody>
          <a:bodyPr/>
          <a:lstStyle>
            <a:lvl1pPr algn="l">
              <a:buNone/>
              <a:defRPr sz="4400" b="0"/>
            </a:lvl1pPr>
          </a:lstStyle>
          <a:p>
            <a:r>
              <a:rPr lang="en-US" smtClean="0"/>
              <a:t>Click to edit Master title style</a:t>
            </a:r>
            <a:endParaRPr lang="en-US" dirty="0"/>
          </a:p>
        </p:txBody>
      </p:sp>
      <p:sp>
        <p:nvSpPr>
          <p:cNvPr id="9" name="Content Placeholder 8"/>
          <p:cNvSpPr>
            <a:spLocks noGrp="1"/>
          </p:cNvSpPr>
          <p:nvPr>
            <p:ph sz="quarter" idx="1"/>
          </p:nvPr>
        </p:nvSpPr>
        <p:spPr>
          <a:xfrm>
            <a:off x="2362200" y="1752600"/>
            <a:ext cx="6400800" cy="4419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lvl1pPr>
              <a:defRPr/>
            </a:lvl1pPr>
          </a:lstStyle>
          <a:p>
            <a:pPr>
              <a:defRPr/>
            </a:pPr>
            <a:fld id="{295FAF75-F1F5-410A-B23F-702BB2E6463D}" type="datetime8">
              <a:rPr lang="en-US"/>
              <a:pPr>
                <a:defRPr/>
              </a:pPr>
              <a:t>6/16/2013 12:09 PM</a:t>
            </a:fld>
            <a:endParaRPr lang="en-US"/>
          </a:p>
        </p:txBody>
      </p:sp>
      <p:sp>
        <p:nvSpPr>
          <p:cNvPr id="6" name="Footer Placeholder 5"/>
          <p:cNvSpPr>
            <a:spLocks noGrp="1"/>
          </p:cNvSpPr>
          <p:nvPr>
            <p:ph type="ftr" sz="quarter" idx="11"/>
          </p:nvPr>
        </p:nvSpPr>
        <p:spPr/>
        <p:txBody>
          <a:bodyPr/>
          <a:lstStyle>
            <a:lvl1pPr>
              <a:defRPr/>
            </a:lvl1pPr>
          </a:lstStyle>
          <a:p>
            <a:pPr>
              <a:defRPr/>
            </a:pPr>
            <a:endParaRPr lang="en-US"/>
          </a:p>
        </p:txBody>
      </p:sp>
      <p:sp>
        <p:nvSpPr>
          <p:cNvPr id="7" name="Slide Number Placeholder 6"/>
          <p:cNvSpPr>
            <a:spLocks noGrp="1"/>
          </p:cNvSpPr>
          <p:nvPr>
            <p:ph type="sldNum" sz="quarter" idx="12"/>
          </p:nvPr>
        </p:nvSpPr>
        <p:spPr/>
        <p:txBody>
          <a:bodyPr/>
          <a:lstStyle>
            <a:lvl1pPr>
              <a:defRPr sz="1400">
                <a:solidFill>
                  <a:srgbClr val="FFFFFF"/>
                </a:solidFill>
              </a:defRPr>
            </a:lvl1pPr>
          </a:lstStyle>
          <a:p>
            <a:pPr>
              <a:defRPr/>
            </a:pPr>
            <a:fld id="{71E6939B-CCC4-4E7E-8956-6DC00B96712A}"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Rectangle 4"/>
          <p:cNvSpPr/>
          <p:nvPr/>
        </p:nvSpPr>
        <p:spPr bwMode="white">
          <a:xfrm>
            <a:off x="-9525" y="4572000"/>
            <a:ext cx="9144000" cy="887413"/>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Rectangle 5"/>
          <p:cNvSpPr/>
          <p:nvPr/>
        </p:nvSpPr>
        <p:spPr>
          <a:xfrm>
            <a:off x="-9525" y="4664075"/>
            <a:ext cx="1463675" cy="712788"/>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Rectangle 6"/>
          <p:cNvSpPr/>
          <p:nvPr/>
        </p:nvSpPr>
        <p:spPr>
          <a:xfrm>
            <a:off x="1544638" y="4654550"/>
            <a:ext cx="7599362" cy="712788"/>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Rectangle 7"/>
          <p:cNvSpPr/>
          <p:nvPr/>
        </p:nvSpPr>
        <p:spPr bwMode="white">
          <a:xfrm>
            <a:off x="1447800" y="0"/>
            <a:ext cx="100013" cy="6867525"/>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a:r>
              <a:rPr lang="en-US" smtClean="0"/>
              <a:t>Click to edit Master text styles</a:t>
            </a:r>
          </a:p>
        </p:txBody>
      </p:sp>
      <p:sp>
        <p:nvSpPr>
          <p:cNvPr id="2" name="Title 1"/>
          <p:cNvSpPr>
            <a:spLocks noGrp="1"/>
          </p:cNvSpPr>
          <p:nvPr>
            <p:ph type="title"/>
          </p:nvPr>
        </p:nvSpPr>
        <p:spPr>
          <a:xfrm>
            <a:off x="1600200" y="4648200"/>
            <a:ext cx="7315200" cy="685800"/>
          </a:xfrm>
        </p:spPr>
        <p:txBody>
          <a:bodyPr/>
          <a:lstStyle>
            <a:lvl1pPr algn="l">
              <a:buNone/>
              <a:defRPr sz="2800" b="0">
                <a:solidFill>
                  <a:srgbClr val="FFFFFF"/>
                </a:solidFill>
              </a:defRPr>
            </a:lvl1pPr>
          </a:lstStyle>
          <a:p>
            <a:r>
              <a:rPr lang="en-US" smtClean="0"/>
              <a:t>Click to edit Master title style</a:t>
            </a:r>
            <a:endParaRPr lang="en-US" dirty="0"/>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normAutofit/>
          </a:bodyPr>
          <a:lstStyle>
            <a:lvl1pPr marL="0" indent="0">
              <a:buNone/>
              <a:defRPr sz="3200"/>
            </a:lvl1pPr>
          </a:lstStyle>
          <a:p>
            <a:pPr lvl="0"/>
            <a:r>
              <a:rPr lang="en-US" noProof="0" smtClean="0"/>
              <a:t>Click icon to add picture</a:t>
            </a:r>
            <a:endParaRPr lang="en-US" noProof="0" dirty="0"/>
          </a:p>
        </p:txBody>
      </p:sp>
      <p:sp>
        <p:nvSpPr>
          <p:cNvPr id="9" name="Date Placeholder 11"/>
          <p:cNvSpPr>
            <a:spLocks noGrp="1"/>
          </p:cNvSpPr>
          <p:nvPr>
            <p:ph type="dt" sz="half" idx="10"/>
          </p:nvPr>
        </p:nvSpPr>
        <p:spPr>
          <a:xfrm>
            <a:off x="6248400" y="6248400"/>
            <a:ext cx="2667000" cy="365125"/>
          </a:xfrm>
        </p:spPr>
        <p:txBody>
          <a:bodyPr rtlCol="0"/>
          <a:lstStyle>
            <a:lvl1pPr>
              <a:defRPr/>
            </a:lvl1pPr>
          </a:lstStyle>
          <a:p>
            <a:pPr>
              <a:defRPr/>
            </a:pPr>
            <a:fld id="{AD20CB27-4624-4AFB-B36A-3E569AEF7922}" type="datetime8">
              <a:rPr lang="en-US"/>
              <a:pPr>
                <a:defRPr/>
              </a:pPr>
              <a:t>6/16/2013 12:09 PM</a:t>
            </a:fld>
            <a:endParaRPr lang="en-US"/>
          </a:p>
        </p:txBody>
      </p:sp>
      <p:sp>
        <p:nvSpPr>
          <p:cNvPr id="10" name="Slide Number Placeholder 12"/>
          <p:cNvSpPr>
            <a:spLocks noGrp="1"/>
          </p:cNvSpPr>
          <p:nvPr>
            <p:ph type="sldNum" sz="quarter" idx="11"/>
          </p:nvPr>
        </p:nvSpPr>
        <p:spPr>
          <a:xfrm>
            <a:off x="0" y="4667250"/>
            <a:ext cx="1447800" cy="663575"/>
          </a:xfrm>
        </p:spPr>
        <p:txBody>
          <a:bodyPr rtlCol="0"/>
          <a:lstStyle>
            <a:lvl1pPr>
              <a:defRPr sz="2800">
                <a:solidFill>
                  <a:srgbClr val="FFFFFF"/>
                </a:solidFill>
              </a:defRPr>
            </a:lvl1pPr>
          </a:lstStyle>
          <a:p>
            <a:pPr>
              <a:defRPr/>
            </a:pPr>
            <a:fld id="{0D76640C-6144-4F3E-AEF2-A2FA124020FE}" type="slidenum">
              <a:rPr lang="en-US"/>
              <a:pPr>
                <a:defRPr/>
              </a:pPr>
              <a:t>‹#›</a:t>
            </a:fld>
            <a:endParaRPr lang="en-US" dirty="0"/>
          </a:p>
        </p:txBody>
      </p:sp>
      <p:sp>
        <p:nvSpPr>
          <p:cNvPr id="11" name="Footer Placeholder 13"/>
          <p:cNvSpPr>
            <a:spLocks noGrp="1"/>
          </p:cNvSpPr>
          <p:nvPr>
            <p:ph type="ftr" sz="quarter" idx="12"/>
          </p:nvPr>
        </p:nvSpPr>
        <p:spPr>
          <a:xfrm>
            <a:off x="1600200" y="6248400"/>
            <a:ext cx="4572000" cy="365125"/>
          </a:xfrm>
        </p:spPr>
        <p:txBody>
          <a:bodyPr rtlCol="0"/>
          <a:lstStyle>
            <a:lvl1pPr>
              <a:defRPr/>
            </a:lvl1pPr>
          </a:lstStyle>
          <a:p>
            <a:pPr>
              <a:defRPr/>
            </a:pP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1026" name="Title Placeholder 21"/>
          <p:cNvSpPr>
            <a:spLocks noGrp="1"/>
          </p:cNvSpPr>
          <p:nvPr>
            <p:ph type="title"/>
          </p:nvPr>
        </p:nvSpPr>
        <p:spPr bwMode="auto">
          <a:xfrm>
            <a:off x="609600" y="228600"/>
            <a:ext cx="8153400" cy="990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12"/>
          <p:cNvSpPr>
            <a:spLocks noGrp="1"/>
          </p:cNvSpPr>
          <p:nvPr>
            <p:ph type="body" idx="1"/>
          </p:nvPr>
        </p:nvSpPr>
        <p:spPr bwMode="auto">
          <a:xfrm>
            <a:off x="612775" y="1600200"/>
            <a:ext cx="8153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fontAlgn="auto">
              <a:spcBef>
                <a:spcPts val="0"/>
              </a:spcBef>
              <a:spcAft>
                <a:spcPts val="0"/>
              </a:spcAft>
              <a:defRPr sz="1400">
                <a:solidFill>
                  <a:schemeClr val="tx2"/>
                </a:solidFill>
                <a:latin typeface="+mn-lt"/>
                <a:cs typeface="+mn-cs"/>
              </a:defRPr>
            </a:lvl1pPr>
          </a:lstStyle>
          <a:p>
            <a:pPr>
              <a:defRPr/>
            </a:pPr>
            <a:fld id="{8EDA0061-5FBB-4A93-AE4B-B1AFDC6997F5}" type="datetime8">
              <a:rPr lang="en-US"/>
              <a:pPr>
                <a:defRPr/>
              </a:pPr>
              <a:t>6/16/2013 12:09 PM</a:t>
            </a:fld>
            <a:endParaRPr lang="en-US" dirty="0"/>
          </a:p>
        </p:txBody>
      </p:sp>
      <p:sp>
        <p:nvSpPr>
          <p:cNvPr id="3" name="Footer Placeholder 2"/>
          <p:cNvSpPr>
            <a:spLocks noGrp="1"/>
          </p:cNvSpPr>
          <p:nvPr>
            <p:ph type="ftr" sz="quarter" idx="3"/>
          </p:nvPr>
        </p:nvSpPr>
        <p:spPr>
          <a:xfrm>
            <a:off x="609600" y="6248400"/>
            <a:ext cx="5421313" cy="365125"/>
          </a:xfrm>
          <a:prstGeom prst="rect">
            <a:avLst/>
          </a:prstGeom>
        </p:spPr>
        <p:txBody>
          <a:bodyPr vert="horz" anchor="ctr"/>
          <a:lstStyle>
            <a:lvl1pPr algn="r" fontAlgn="auto">
              <a:spcBef>
                <a:spcPts val="0"/>
              </a:spcBef>
              <a:spcAft>
                <a:spcPts val="0"/>
              </a:spcAft>
              <a:defRPr sz="1400">
                <a:solidFill>
                  <a:schemeClr val="tx2"/>
                </a:solidFill>
                <a:latin typeface="+mn-lt"/>
                <a:cs typeface="+mn-cs"/>
              </a:defRPr>
            </a:lvl1pPr>
          </a:lstStyle>
          <a:p>
            <a:pPr>
              <a:defRPr/>
            </a:pPr>
            <a:endParaRPr lang="en-US"/>
          </a:p>
        </p:txBody>
      </p:sp>
      <p:sp>
        <p:nvSpPr>
          <p:cNvPr id="7" name="Rectangle 6"/>
          <p:cNvSpPr/>
          <p:nvPr/>
        </p:nvSpPr>
        <p:spPr bwMode="white">
          <a:xfrm>
            <a:off x="0" y="1235075"/>
            <a:ext cx="9144000" cy="31908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Rectangle 7"/>
          <p:cNvSpPr/>
          <p:nvPr/>
        </p:nvSpPr>
        <p:spPr>
          <a:xfrm>
            <a:off x="0" y="1279525"/>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 name="Rectangle 8"/>
          <p:cNvSpPr/>
          <p:nvPr/>
        </p:nvSpPr>
        <p:spPr>
          <a:xfrm>
            <a:off x="590550" y="1279525"/>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3" name="Slide Number Placeholder 22"/>
          <p:cNvSpPr>
            <a:spLocks noGrp="1"/>
          </p:cNvSpPr>
          <p:nvPr>
            <p:ph type="sldNum" sz="quarter" idx="4"/>
          </p:nvPr>
        </p:nvSpPr>
        <p:spPr>
          <a:xfrm>
            <a:off x="0" y="1271588"/>
            <a:ext cx="533400" cy="244475"/>
          </a:xfrm>
          <a:prstGeom prst="rect">
            <a:avLst/>
          </a:prstGeom>
        </p:spPr>
        <p:txBody>
          <a:bodyPr vert="horz" anchor="ctr" anchorCtr="0">
            <a:normAutofit/>
          </a:bodyPr>
          <a:lstStyle>
            <a:lvl1pPr algn="ctr" fontAlgn="auto">
              <a:spcBef>
                <a:spcPts val="0"/>
              </a:spcBef>
              <a:spcAft>
                <a:spcPts val="0"/>
              </a:spcAft>
              <a:defRPr sz="1200" b="1">
                <a:solidFill>
                  <a:schemeClr val="tx2"/>
                </a:solidFill>
                <a:latin typeface="+mn-lt"/>
                <a:cs typeface="+mn-cs"/>
              </a:defRPr>
            </a:lvl1pPr>
          </a:lstStyle>
          <a:p>
            <a:pPr>
              <a:defRPr/>
            </a:pPr>
            <a:fld id="{E46C4826-2A70-48AB-A8CB-ED326D2295C6}"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848" r:id="rId1"/>
    <p:sldLayoutId id="2147483849" r:id="rId2"/>
    <p:sldLayoutId id="2147483850" r:id="rId3"/>
    <p:sldLayoutId id="2147483851" r:id="rId4"/>
    <p:sldLayoutId id="2147483852" r:id="rId5"/>
    <p:sldLayoutId id="2147483853" r:id="rId6"/>
    <p:sldLayoutId id="2147483854" r:id="rId7"/>
    <p:sldLayoutId id="2147483855" r:id="rId8"/>
    <p:sldLayoutId id="2147483856" r:id="rId9"/>
    <p:sldLayoutId id="2147483857" r:id="rId10"/>
    <p:sldLayoutId id="2147483858" r:id="rId11"/>
  </p:sldLayoutIdLst>
  <p:txStyles>
    <p:titleStyle>
      <a:lvl1pPr algn="l" rtl="0" eaLnBrk="0" fontAlgn="base" hangingPunct="0">
        <a:spcBef>
          <a:spcPct val="0"/>
        </a:spcBef>
        <a:spcAft>
          <a:spcPct val="0"/>
        </a:spcAft>
        <a:defRPr sz="4400" kern="12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w Cen MT" pitchFamily="34" charset="0"/>
        </a:defRPr>
      </a:lvl2pPr>
      <a:lvl3pPr algn="l" rtl="0" eaLnBrk="0" fontAlgn="base" hangingPunct="0">
        <a:spcBef>
          <a:spcPct val="0"/>
        </a:spcBef>
        <a:spcAft>
          <a:spcPct val="0"/>
        </a:spcAft>
        <a:defRPr sz="4400">
          <a:solidFill>
            <a:schemeClr val="tx2"/>
          </a:solidFill>
          <a:latin typeface="Tw Cen MT" pitchFamily="34" charset="0"/>
        </a:defRPr>
      </a:lvl3pPr>
      <a:lvl4pPr algn="l" rtl="0" eaLnBrk="0" fontAlgn="base" hangingPunct="0">
        <a:spcBef>
          <a:spcPct val="0"/>
        </a:spcBef>
        <a:spcAft>
          <a:spcPct val="0"/>
        </a:spcAft>
        <a:defRPr sz="4400">
          <a:solidFill>
            <a:schemeClr val="tx2"/>
          </a:solidFill>
          <a:latin typeface="Tw Cen MT" pitchFamily="34" charset="0"/>
        </a:defRPr>
      </a:lvl4pPr>
      <a:lvl5pPr algn="l" rtl="0" eaLnBrk="0" fontAlgn="base" hangingPunct="0">
        <a:spcBef>
          <a:spcPct val="0"/>
        </a:spcBef>
        <a:spcAft>
          <a:spcPct val="0"/>
        </a:spcAft>
        <a:defRPr sz="4400">
          <a:solidFill>
            <a:schemeClr val="tx2"/>
          </a:solidFill>
          <a:latin typeface="Tw Cen MT" pitchFamily="34" charset="0"/>
        </a:defRPr>
      </a:lvl5pPr>
      <a:lvl6pPr marL="457200" algn="l" rtl="0" fontAlgn="base">
        <a:spcBef>
          <a:spcPct val="0"/>
        </a:spcBef>
        <a:spcAft>
          <a:spcPct val="0"/>
        </a:spcAft>
        <a:defRPr sz="4400">
          <a:solidFill>
            <a:schemeClr val="tx2"/>
          </a:solidFill>
          <a:latin typeface="Tw Cen MT" pitchFamily="34" charset="0"/>
        </a:defRPr>
      </a:lvl6pPr>
      <a:lvl7pPr marL="914400" algn="l" rtl="0" fontAlgn="base">
        <a:spcBef>
          <a:spcPct val="0"/>
        </a:spcBef>
        <a:spcAft>
          <a:spcPct val="0"/>
        </a:spcAft>
        <a:defRPr sz="4400">
          <a:solidFill>
            <a:schemeClr val="tx2"/>
          </a:solidFill>
          <a:latin typeface="Tw Cen MT" pitchFamily="34" charset="0"/>
        </a:defRPr>
      </a:lvl7pPr>
      <a:lvl8pPr marL="1371600" algn="l" rtl="0" fontAlgn="base">
        <a:spcBef>
          <a:spcPct val="0"/>
        </a:spcBef>
        <a:spcAft>
          <a:spcPct val="0"/>
        </a:spcAft>
        <a:defRPr sz="4400">
          <a:solidFill>
            <a:schemeClr val="tx2"/>
          </a:solidFill>
          <a:latin typeface="Tw Cen MT" pitchFamily="34" charset="0"/>
        </a:defRPr>
      </a:lvl8pPr>
      <a:lvl9pPr marL="1828800" algn="l" rtl="0" fontAlgn="base">
        <a:spcBef>
          <a:spcPct val="0"/>
        </a:spcBef>
        <a:spcAft>
          <a:spcPct val="0"/>
        </a:spcAft>
        <a:defRPr sz="4400">
          <a:solidFill>
            <a:schemeClr val="tx2"/>
          </a:solidFill>
          <a:latin typeface="Tw Cen MT" pitchFamily="34" charset="0"/>
        </a:defRPr>
      </a:lvl9pPr>
    </p:titleStyle>
    <p:bodyStyle>
      <a:lvl1pPr marL="319088" indent="-319088" algn="l" rtl="0" eaLnBrk="0" fontAlgn="base" hangingPunct="0">
        <a:spcBef>
          <a:spcPts val="700"/>
        </a:spcBef>
        <a:spcAft>
          <a:spcPct val="0"/>
        </a:spcAft>
        <a:buClr>
          <a:schemeClr val="accent2"/>
        </a:buClr>
        <a:buSzPct val="60000"/>
        <a:buFont typeface="Wingdings" pitchFamily="2" charset="2"/>
        <a:buChar char=""/>
        <a:defRPr sz="2900" kern="1200">
          <a:solidFill>
            <a:schemeClr val="tx1"/>
          </a:solidFill>
          <a:latin typeface="+mn-lt"/>
          <a:ea typeface="+mn-ea"/>
          <a:cs typeface="+mn-cs"/>
        </a:defRPr>
      </a:lvl1pPr>
      <a:lvl2pPr marL="639763" indent="-273050" algn="l" rtl="0" eaLnBrk="0" fontAlgn="base" hangingPunct="0">
        <a:spcBef>
          <a:spcPts val="550"/>
        </a:spcBef>
        <a:spcAft>
          <a:spcPct val="0"/>
        </a:spcAft>
        <a:buClr>
          <a:schemeClr val="accent1"/>
        </a:buClr>
        <a:buSzPct val="70000"/>
        <a:buFont typeface="Wingdings 2" pitchFamily="18" charset="2"/>
        <a:buChar char=""/>
        <a:defRPr sz="2600" kern="1200">
          <a:solidFill>
            <a:schemeClr val="tx1"/>
          </a:solidFill>
          <a:latin typeface="+mn-lt"/>
          <a:ea typeface="+mn-ea"/>
          <a:cs typeface="+mn-cs"/>
        </a:defRPr>
      </a:lvl2pPr>
      <a:lvl3pPr marL="914400" indent="-228600" algn="l" rtl="0" eaLnBrk="0" fontAlgn="base" hangingPunct="0">
        <a:spcBef>
          <a:spcPts val="500"/>
        </a:spcBef>
        <a:spcAft>
          <a:spcPct val="0"/>
        </a:spcAft>
        <a:buClr>
          <a:schemeClr val="accent2"/>
        </a:buClr>
        <a:buSzPct val="75000"/>
        <a:buFont typeface="Wingdings" pitchFamily="2" charset="2"/>
        <a:buChar char=""/>
        <a:defRPr sz="2300" kern="1200">
          <a:solidFill>
            <a:schemeClr val="tx1"/>
          </a:solidFill>
          <a:latin typeface="+mn-lt"/>
          <a:ea typeface="+mn-ea"/>
          <a:cs typeface="+mn-cs"/>
        </a:defRPr>
      </a:lvl3pPr>
      <a:lvl4pPr marL="1371600" indent="-228600" algn="l" rtl="0" eaLnBrk="0" fontAlgn="base" hangingPunct="0">
        <a:spcBef>
          <a:spcPts val="400"/>
        </a:spcBef>
        <a:spcAft>
          <a:spcPct val="0"/>
        </a:spcAft>
        <a:buClr>
          <a:srgbClr val="C32D2E"/>
        </a:buClr>
        <a:buSzPct val="75000"/>
        <a:buFont typeface="Wingdings" pitchFamily="2" charset="2"/>
        <a:buChar char=""/>
        <a:defRPr sz="2000" kern="1200">
          <a:solidFill>
            <a:schemeClr val="tx1"/>
          </a:solidFill>
          <a:latin typeface="+mn-lt"/>
          <a:ea typeface="+mn-ea"/>
          <a:cs typeface="+mn-cs"/>
        </a:defRPr>
      </a:lvl4pPr>
      <a:lvl5pPr marL="1828800" indent="-228600" algn="l" rtl="0" eaLnBrk="0" fontAlgn="base" hangingPunct="0">
        <a:spcBef>
          <a:spcPts val="400"/>
        </a:spcBef>
        <a:spcAft>
          <a:spcPct val="0"/>
        </a:spcAft>
        <a:buClr>
          <a:srgbClr val="84AA33"/>
        </a:buClr>
        <a:buSzPct val="65000"/>
        <a:buFont typeface="Wingdings" pitchFamily="2" charset="2"/>
        <a:buChar char=""/>
        <a:defRPr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sz="1800" kern="1200" baseline="0">
          <a:solidFill>
            <a:schemeClr val="tx1"/>
          </a:solidFill>
          <a:latin typeface="+mn-lt"/>
          <a:ea typeface="+mn-ea"/>
          <a:cs typeface="+mn-cs"/>
        </a:defRPr>
      </a:lvl9pPr>
    </p:bodyStyle>
    <p:otherStyle>
      <a:lvl1pPr marL="0" algn="l" rtl="0" eaLnBrk="1" hangingPunct="1">
        <a:defRPr kern="1200">
          <a:solidFill>
            <a:schemeClr val="tx1"/>
          </a:solidFill>
          <a:latin typeface="+mn-lt"/>
          <a:ea typeface="+mn-ea"/>
          <a:cs typeface="+mn-cs"/>
        </a:defRPr>
      </a:lvl1pPr>
      <a:lvl2pPr marL="457200" algn="l" rtl="0" eaLnBrk="1" hangingPunct="1">
        <a:defRPr kern="1200">
          <a:solidFill>
            <a:schemeClr val="tx1"/>
          </a:solidFill>
          <a:latin typeface="+mn-lt"/>
          <a:ea typeface="+mn-ea"/>
          <a:cs typeface="+mn-cs"/>
        </a:defRPr>
      </a:lvl2pPr>
      <a:lvl3pPr marL="914400" algn="l" rtl="0" eaLnBrk="1" hangingPunct="1">
        <a:defRPr kern="1200">
          <a:solidFill>
            <a:schemeClr val="tx1"/>
          </a:solidFill>
          <a:latin typeface="+mn-lt"/>
          <a:ea typeface="+mn-ea"/>
          <a:cs typeface="+mn-cs"/>
        </a:defRPr>
      </a:lvl3pPr>
      <a:lvl4pPr marL="1371600" algn="l" rtl="0" eaLnBrk="1" hangingPunct="1">
        <a:defRPr kern="1200">
          <a:solidFill>
            <a:schemeClr val="tx1"/>
          </a:solidFill>
          <a:latin typeface="+mn-lt"/>
          <a:ea typeface="+mn-ea"/>
          <a:cs typeface="+mn-cs"/>
        </a:defRPr>
      </a:lvl4pPr>
      <a:lvl5pPr marL="1828800" algn="l" rtl="0" eaLnBrk="1" hangingPunct="1">
        <a:defRPr kern="1200">
          <a:solidFill>
            <a:schemeClr val="tx1"/>
          </a:solidFill>
          <a:latin typeface="+mn-lt"/>
          <a:ea typeface="+mn-ea"/>
          <a:cs typeface="+mn-cs"/>
        </a:defRPr>
      </a:lvl5pPr>
      <a:lvl6pPr marL="2286000" algn="l" rtl="0" eaLnBrk="1" hangingPunct="1">
        <a:defRPr kern="1200">
          <a:solidFill>
            <a:schemeClr val="tx1"/>
          </a:solidFill>
          <a:latin typeface="+mn-lt"/>
          <a:ea typeface="+mn-ea"/>
          <a:cs typeface="+mn-cs"/>
        </a:defRPr>
      </a:lvl6pPr>
      <a:lvl7pPr marL="2743200" algn="l" rtl="0" eaLnBrk="1" hangingPunct="1">
        <a:defRPr kern="1200">
          <a:solidFill>
            <a:schemeClr val="tx1"/>
          </a:solidFill>
          <a:latin typeface="+mn-lt"/>
          <a:ea typeface="+mn-ea"/>
          <a:cs typeface="+mn-cs"/>
        </a:defRPr>
      </a:lvl7pPr>
      <a:lvl8pPr marL="3200400" algn="l" rtl="0" eaLnBrk="1" hangingPunct="1">
        <a:defRPr kern="1200">
          <a:solidFill>
            <a:schemeClr val="tx1"/>
          </a:solidFill>
          <a:latin typeface="+mn-lt"/>
          <a:ea typeface="+mn-ea"/>
          <a:cs typeface="+mn-cs"/>
        </a:defRPr>
      </a:lvl8pPr>
      <a:lvl9pPr marL="3657600" algn="l" rtl="0" eaLnBrk="1" hangingPunct="1">
        <a:defRPr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image" Target="../media/image15.png"/><Relationship Id="rId7" Type="http://schemas.openxmlformats.org/officeDocument/2006/relationships/hyperlink" Target="http://shopping.hwtears.com/product/LCB/HWT" TargetMode="External"/><Relationship Id="rId2" Type="http://schemas.openxmlformats.org/officeDocument/2006/relationships/notesSlide" Target="../notesSlides/notesSlide6.xml"/><Relationship Id="rId1" Type="http://schemas.openxmlformats.org/officeDocument/2006/relationships/slideLayout" Target="../slideLayouts/slideLayout6.xml"/><Relationship Id="rId6" Type="http://schemas.openxmlformats.org/officeDocument/2006/relationships/image" Target="../media/image17.png"/><Relationship Id="rId5" Type="http://schemas.openxmlformats.org/officeDocument/2006/relationships/hyperlink" Target="http://shopping.hwtears.com/product/FGS20/HWT" TargetMode="External"/><Relationship Id="rId4" Type="http://schemas.openxmlformats.org/officeDocument/2006/relationships/image" Target="../media/image16.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20.png"/></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wm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8" Type="http://schemas.openxmlformats.org/officeDocument/2006/relationships/image" Target="../media/image32.wmf"/><Relationship Id="rId3" Type="http://schemas.openxmlformats.org/officeDocument/2006/relationships/image" Target="../media/image27.png"/><Relationship Id="rId7" Type="http://schemas.openxmlformats.org/officeDocument/2006/relationships/image" Target="../media/image31.wmf"/><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30.wmf"/><Relationship Id="rId5" Type="http://schemas.openxmlformats.org/officeDocument/2006/relationships/image" Target="../media/image29.wmf"/><Relationship Id="rId4" Type="http://schemas.openxmlformats.org/officeDocument/2006/relationships/image" Target="../media/image28.wmf"/></Relationships>
</file>

<file path=ppt/slides/_rels/slide2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5.xml"/><Relationship Id="rId1" Type="http://schemas.openxmlformats.org/officeDocument/2006/relationships/slideLayout" Target="../slideLayouts/slideLayout7.xml"/><Relationship Id="rId5" Type="http://schemas.openxmlformats.org/officeDocument/2006/relationships/image" Target="../media/image35.png"/><Relationship Id="rId4" Type="http://schemas.openxmlformats.org/officeDocument/2006/relationships/image" Target="../media/image34.jpeg"/></Relationships>
</file>

<file path=ppt/slides/_rels/slide3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38.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7.jpeg"/><Relationship Id="rId2" Type="http://schemas.openxmlformats.org/officeDocument/2006/relationships/diagramData" Target="../diagrams/data1.xml"/><Relationship Id="rId1" Type="http://schemas.openxmlformats.org/officeDocument/2006/relationships/slideLayout" Target="../slideLayouts/slideLayout6.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ctrTitle"/>
          </p:nvPr>
        </p:nvSpPr>
        <p:spPr>
          <a:xfrm>
            <a:off x="2286000" y="4343400"/>
            <a:ext cx="6477000" cy="1447800"/>
          </a:xfrm>
        </p:spPr>
        <p:txBody>
          <a:bodyPr>
            <a:normAutofit fontScale="90000"/>
          </a:bodyPr>
          <a:lstStyle/>
          <a:p>
            <a:pPr eaLnBrk="1" fontAlgn="auto" hangingPunct="1">
              <a:spcAft>
                <a:spcPts val="0"/>
              </a:spcAft>
              <a:defRPr/>
            </a:pPr>
            <a:r>
              <a:rPr lang="en-US" dirty="0" smtClean="0">
                <a:solidFill>
                  <a:schemeClr val="accent1">
                    <a:lumMod val="75000"/>
                  </a:schemeClr>
                </a:solidFill>
              </a:rPr>
              <a:t>Specialized instruction in Written </a:t>
            </a:r>
            <a:r>
              <a:rPr lang="en-US" dirty="0" smtClean="0">
                <a:solidFill>
                  <a:schemeClr val="accent1">
                    <a:lumMod val="75000"/>
                  </a:schemeClr>
                </a:solidFill>
              </a:rPr>
              <a:t>Expression: Handwriting </a:t>
            </a:r>
            <a:endParaRPr lang="en-US" dirty="0">
              <a:solidFill>
                <a:schemeClr val="accent1">
                  <a:lumMod val="75000"/>
                </a:schemeClr>
              </a:solidFill>
            </a:endParaRPr>
          </a:p>
        </p:txBody>
      </p:sp>
      <p:sp>
        <p:nvSpPr>
          <p:cNvPr id="3" name="Rectangle 2"/>
          <p:cNvSpPr>
            <a:spLocks noGrp="1"/>
          </p:cNvSpPr>
          <p:nvPr>
            <p:ph type="subTitle" idx="1"/>
          </p:nvPr>
        </p:nvSpPr>
        <p:spPr>
          <a:xfrm>
            <a:off x="2362200" y="6049963"/>
            <a:ext cx="6705600" cy="685800"/>
          </a:xfrm>
        </p:spPr>
        <p:txBody>
          <a:bodyPr>
            <a:normAutofit/>
          </a:bodyPr>
          <a:lstStyle/>
          <a:p>
            <a:pPr eaLnBrk="1" fontAlgn="auto" hangingPunct="1">
              <a:spcAft>
                <a:spcPts val="0"/>
              </a:spcAft>
              <a:buFont typeface="Wingdings"/>
              <a:buNone/>
              <a:defRPr/>
            </a:pPr>
            <a:endParaRPr lang="en-US" dirty="0" smtClean="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p:txBody>
          <a:bodyPr/>
          <a:lstStyle/>
          <a:p>
            <a:r>
              <a:rPr lang="en-US" smtClean="0"/>
              <a:t>Posture and Pencil Grip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Title 1"/>
          <p:cNvSpPr>
            <a:spLocks noGrp="1"/>
          </p:cNvSpPr>
          <p:nvPr>
            <p:ph type="title"/>
          </p:nvPr>
        </p:nvSpPr>
        <p:spPr>
          <a:xfrm>
            <a:off x="612775" y="228600"/>
            <a:ext cx="8153400" cy="990600"/>
          </a:xfrm>
        </p:spPr>
        <p:txBody>
          <a:bodyPr/>
          <a:lstStyle/>
          <a:p>
            <a:r>
              <a:rPr lang="en-US" smtClean="0"/>
              <a:t>Handwriting Principles </a:t>
            </a:r>
          </a:p>
        </p:txBody>
      </p:sp>
      <p:pic>
        <p:nvPicPr>
          <p:cNvPr id="71683" name="Picture 4" descr="handwriting.jpg"/>
          <p:cNvPicPr>
            <a:picLocks noChangeAspect="1"/>
          </p:cNvPicPr>
          <p:nvPr/>
        </p:nvPicPr>
        <p:blipFill>
          <a:blip r:embed="rId3" cstate="print"/>
          <a:srcRect/>
          <a:stretch>
            <a:fillRect/>
          </a:stretch>
        </p:blipFill>
        <p:spPr bwMode="auto">
          <a:xfrm>
            <a:off x="3276600" y="3048000"/>
            <a:ext cx="2336800" cy="2616200"/>
          </a:xfrm>
          <a:prstGeom prst="rect">
            <a:avLst/>
          </a:prstGeom>
          <a:noFill/>
          <a:ln w="9525">
            <a:noFill/>
            <a:miter lim="800000"/>
            <a:headEnd/>
            <a:tailEnd/>
          </a:ln>
        </p:spPr>
      </p:pic>
      <p:sp>
        <p:nvSpPr>
          <p:cNvPr id="12" name="TextBox 11"/>
          <p:cNvSpPr txBox="1">
            <a:spLocks noChangeArrowheads="1"/>
          </p:cNvSpPr>
          <p:nvPr/>
        </p:nvSpPr>
        <p:spPr bwMode="auto">
          <a:xfrm>
            <a:off x="457200" y="2057400"/>
            <a:ext cx="2514600" cy="923925"/>
          </a:xfrm>
          <a:prstGeom prst="rect">
            <a:avLst/>
          </a:prstGeom>
          <a:noFill/>
          <a:ln w="9525">
            <a:noFill/>
            <a:miter lim="800000"/>
            <a:headEnd/>
            <a:tailEnd/>
          </a:ln>
        </p:spPr>
        <p:txBody>
          <a:bodyPr>
            <a:spAutoFit/>
          </a:bodyPr>
          <a:lstStyle/>
          <a:p>
            <a:r>
              <a:rPr lang="en-US"/>
              <a:t>Clear the desk of books and materials not needed </a:t>
            </a:r>
          </a:p>
        </p:txBody>
      </p:sp>
      <p:sp>
        <p:nvSpPr>
          <p:cNvPr id="13" name="TextBox 12"/>
          <p:cNvSpPr txBox="1">
            <a:spLocks noChangeArrowheads="1"/>
          </p:cNvSpPr>
          <p:nvPr/>
        </p:nvSpPr>
        <p:spPr bwMode="auto">
          <a:xfrm>
            <a:off x="2895600" y="1676400"/>
            <a:ext cx="2514600" cy="1200150"/>
          </a:xfrm>
          <a:prstGeom prst="rect">
            <a:avLst/>
          </a:prstGeom>
          <a:noFill/>
          <a:ln w="9525">
            <a:noFill/>
            <a:miter lim="800000"/>
            <a:headEnd/>
            <a:tailEnd/>
          </a:ln>
        </p:spPr>
        <p:txBody>
          <a:bodyPr>
            <a:spAutoFit/>
          </a:bodyPr>
          <a:lstStyle/>
          <a:p>
            <a:r>
              <a:rPr lang="en-US"/>
              <a:t>Hips against the back of the chair, feet flat on floor, back straight, head high</a:t>
            </a:r>
          </a:p>
        </p:txBody>
      </p:sp>
      <p:sp>
        <p:nvSpPr>
          <p:cNvPr id="14" name="TextBox 13"/>
          <p:cNvSpPr txBox="1">
            <a:spLocks noChangeArrowheads="1"/>
          </p:cNvSpPr>
          <p:nvPr/>
        </p:nvSpPr>
        <p:spPr bwMode="auto">
          <a:xfrm>
            <a:off x="5791200" y="2514600"/>
            <a:ext cx="2514600" cy="923925"/>
          </a:xfrm>
          <a:prstGeom prst="rect">
            <a:avLst/>
          </a:prstGeom>
          <a:noFill/>
          <a:ln w="9525">
            <a:noFill/>
            <a:miter lim="800000"/>
            <a:headEnd/>
            <a:tailEnd/>
          </a:ln>
        </p:spPr>
        <p:txBody>
          <a:bodyPr>
            <a:spAutoFit/>
          </a:bodyPr>
          <a:lstStyle/>
          <a:p>
            <a:r>
              <a:rPr lang="en-US"/>
              <a:t>Forearms on the desk with elbow are off the edge</a:t>
            </a:r>
          </a:p>
        </p:txBody>
      </p:sp>
      <p:sp>
        <p:nvSpPr>
          <p:cNvPr id="15" name="TextBox 14"/>
          <p:cNvSpPr txBox="1">
            <a:spLocks noChangeArrowheads="1"/>
          </p:cNvSpPr>
          <p:nvPr/>
        </p:nvSpPr>
        <p:spPr bwMode="auto">
          <a:xfrm>
            <a:off x="5867400" y="4191000"/>
            <a:ext cx="2514600" cy="1200150"/>
          </a:xfrm>
          <a:prstGeom prst="rect">
            <a:avLst/>
          </a:prstGeom>
          <a:noFill/>
          <a:ln w="9525">
            <a:noFill/>
            <a:miter lim="800000"/>
            <a:headEnd/>
            <a:tailEnd/>
          </a:ln>
        </p:spPr>
        <p:txBody>
          <a:bodyPr>
            <a:spAutoFit/>
          </a:bodyPr>
          <a:lstStyle/>
          <a:p>
            <a:r>
              <a:rPr lang="en-US"/>
              <a:t>Wrist should be straight and whole hand is below the base line</a:t>
            </a:r>
          </a:p>
        </p:txBody>
      </p:sp>
      <p:sp>
        <p:nvSpPr>
          <p:cNvPr id="16" name="TextBox 15"/>
          <p:cNvSpPr txBox="1">
            <a:spLocks noChangeArrowheads="1"/>
          </p:cNvSpPr>
          <p:nvPr/>
        </p:nvSpPr>
        <p:spPr bwMode="auto">
          <a:xfrm>
            <a:off x="1524000" y="5638800"/>
            <a:ext cx="2514600" cy="923925"/>
          </a:xfrm>
          <a:prstGeom prst="rect">
            <a:avLst/>
          </a:prstGeom>
          <a:noFill/>
          <a:ln w="9525">
            <a:noFill/>
            <a:miter lim="800000"/>
            <a:headEnd/>
            <a:tailEnd/>
          </a:ln>
        </p:spPr>
        <p:txBody>
          <a:bodyPr>
            <a:spAutoFit/>
          </a:bodyPr>
          <a:lstStyle/>
          <a:p>
            <a:r>
              <a:rPr lang="en-US"/>
              <a:t>The hand that does not write holds the paper</a:t>
            </a:r>
          </a:p>
        </p:txBody>
      </p:sp>
      <p:sp>
        <p:nvSpPr>
          <p:cNvPr id="17" name="TextBox 16"/>
          <p:cNvSpPr txBox="1">
            <a:spLocks noChangeArrowheads="1"/>
          </p:cNvSpPr>
          <p:nvPr/>
        </p:nvSpPr>
        <p:spPr bwMode="auto">
          <a:xfrm>
            <a:off x="304800" y="3810000"/>
            <a:ext cx="2514600" cy="923925"/>
          </a:xfrm>
          <a:prstGeom prst="rect">
            <a:avLst/>
          </a:prstGeom>
          <a:noFill/>
          <a:ln w="9525">
            <a:noFill/>
            <a:miter lim="800000"/>
            <a:headEnd/>
            <a:tailEnd/>
          </a:ln>
        </p:spPr>
        <p:txBody>
          <a:bodyPr>
            <a:spAutoFit/>
          </a:bodyPr>
          <a:lstStyle/>
          <a:p>
            <a:r>
              <a:rPr lang="en-US"/>
              <a:t>Handwriting lessons should never be on the floor or standing</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dissolv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dissolve">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dissolve">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dissolve">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dissolve">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dissolve">
                                      <p:cBhvr>
                                        <p:cTn id="3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16" grpId="0"/>
      <p:bldP spid="1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706" name="Picture 15" descr="pencil grips_less shading.tif"/>
          <p:cNvPicPr>
            <a:picLocks noChangeAspect="1"/>
          </p:cNvPicPr>
          <p:nvPr/>
        </p:nvPicPr>
        <p:blipFill>
          <a:blip r:embed="rId3" cstate="print"/>
          <a:srcRect/>
          <a:stretch>
            <a:fillRect/>
          </a:stretch>
        </p:blipFill>
        <p:spPr bwMode="auto">
          <a:xfrm>
            <a:off x="5791200" y="609600"/>
            <a:ext cx="3014663" cy="6126163"/>
          </a:xfrm>
          <a:prstGeom prst="rect">
            <a:avLst/>
          </a:prstGeom>
          <a:noFill/>
          <a:ln w="9525">
            <a:noFill/>
            <a:miter lim="800000"/>
            <a:headEnd/>
            <a:tailEnd/>
          </a:ln>
        </p:spPr>
      </p:pic>
      <p:sp>
        <p:nvSpPr>
          <p:cNvPr id="72707" name="Text Box 3"/>
          <p:cNvSpPr txBox="1">
            <a:spLocks noChangeArrowheads="1"/>
          </p:cNvSpPr>
          <p:nvPr/>
        </p:nvSpPr>
        <p:spPr bwMode="auto">
          <a:xfrm>
            <a:off x="1295400" y="152400"/>
            <a:ext cx="6629400" cy="457200"/>
          </a:xfrm>
          <a:prstGeom prst="rect">
            <a:avLst/>
          </a:prstGeom>
          <a:noFill/>
          <a:ln w="9525">
            <a:noFill/>
            <a:miter lim="800000"/>
            <a:headEnd/>
            <a:tailEnd/>
          </a:ln>
        </p:spPr>
        <p:txBody>
          <a:bodyPr>
            <a:spAutoFit/>
          </a:bodyPr>
          <a:lstStyle/>
          <a:p>
            <a:pPr algn="ctr">
              <a:spcBef>
                <a:spcPct val="50000"/>
              </a:spcBef>
            </a:pPr>
            <a:r>
              <a:rPr lang="en-US" sz="2400" b="1">
                <a:latin typeface="VAG Rounded 30"/>
              </a:rPr>
              <a:t>The Correct Grip</a:t>
            </a:r>
          </a:p>
        </p:txBody>
      </p:sp>
      <p:sp>
        <p:nvSpPr>
          <p:cNvPr id="72708" name="Picture 5" descr="pencil grips_less shading"/>
          <p:cNvSpPr>
            <a:spLocks noChangeAspect="1" noChangeArrowheads="1"/>
          </p:cNvSpPr>
          <p:nvPr/>
        </p:nvSpPr>
        <p:spPr bwMode="auto">
          <a:xfrm>
            <a:off x="3810000" y="4114800"/>
            <a:ext cx="2921000" cy="2362200"/>
          </a:xfrm>
          <a:prstGeom prst="rect">
            <a:avLst/>
          </a:prstGeom>
          <a:noFill/>
          <a:ln w="9525">
            <a:noFill/>
            <a:miter lim="800000"/>
            <a:headEnd/>
            <a:tailEnd/>
          </a:ln>
        </p:spPr>
        <p:txBody>
          <a:bodyPr/>
          <a:lstStyle/>
          <a:p>
            <a:endParaRPr lang="en-US"/>
          </a:p>
        </p:txBody>
      </p:sp>
      <p:pic>
        <p:nvPicPr>
          <p:cNvPr id="72709" name="Picture 6" descr="pencil grips_less shading"/>
          <p:cNvPicPr>
            <a:picLocks noChangeAspect="1" noChangeArrowheads="1"/>
          </p:cNvPicPr>
          <p:nvPr/>
        </p:nvPicPr>
        <p:blipFill>
          <a:blip r:embed="rId4" cstate="print"/>
          <a:srcRect t="59259"/>
          <a:stretch>
            <a:fillRect/>
          </a:stretch>
        </p:blipFill>
        <p:spPr bwMode="auto">
          <a:xfrm>
            <a:off x="381000" y="4114800"/>
            <a:ext cx="3000375" cy="2514600"/>
          </a:xfrm>
          <a:prstGeom prst="rect">
            <a:avLst/>
          </a:prstGeom>
          <a:noFill/>
          <a:ln w="9525">
            <a:noFill/>
            <a:miter lim="800000"/>
            <a:headEnd/>
            <a:tailEnd/>
          </a:ln>
        </p:spPr>
      </p:pic>
      <p:pic>
        <p:nvPicPr>
          <p:cNvPr id="72710" name="Picture 8" descr="pencil grips_less shading"/>
          <p:cNvPicPr>
            <a:picLocks noChangeAspect="1" noChangeArrowheads="1"/>
          </p:cNvPicPr>
          <p:nvPr/>
        </p:nvPicPr>
        <p:blipFill>
          <a:blip r:embed="rId4" cstate="print"/>
          <a:srcRect t="11111" b="48148"/>
          <a:stretch>
            <a:fillRect/>
          </a:stretch>
        </p:blipFill>
        <p:spPr bwMode="auto">
          <a:xfrm rot="-1311999">
            <a:off x="381000" y="1524000"/>
            <a:ext cx="3000375" cy="2514600"/>
          </a:xfrm>
          <a:prstGeom prst="rect">
            <a:avLst/>
          </a:prstGeom>
          <a:noFill/>
          <a:ln w="9525">
            <a:noFill/>
            <a:miter lim="800000"/>
            <a:headEnd/>
            <a:tailEnd/>
          </a:ln>
        </p:spPr>
      </p:pic>
      <p:sp>
        <p:nvSpPr>
          <p:cNvPr id="72711" name="Picture 9" descr="pencil grips_less shading"/>
          <p:cNvSpPr>
            <a:spLocks noChangeAspect="1" noChangeArrowheads="1"/>
          </p:cNvSpPr>
          <p:nvPr/>
        </p:nvSpPr>
        <p:spPr bwMode="auto">
          <a:xfrm rot="1321700">
            <a:off x="4419600" y="1524000"/>
            <a:ext cx="2921000" cy="2514600"/>
          </a:xfrm>
          <a:prstGeom prst="rect">
            <a:avLst/>
          </a:prstGeom>
          <a:noFill/>
          <a:ln w="9525">
            <a:noFill/>
            <a:miter lim="800000"/>
            <a:headEnd/>
            <a:tailEnd/>
          </a:ln>
        </p:spPr>
        <p:txBody>
          <a:bodyPr/>
          <a:lstStyle/>
          <a:p>
            <a:endParaRPr lang="en-US"/>
          </a:p>
        </p:txBody>
      </p:sp>
      <p:sp>
        <p:nvSpPr>
          <p:cNvPr id="72712" name="Text Box 10"/>
          <p:cNvSpPr txBox="1">
            <a:spLocks noChangeArrowheads="1"/>
          </p:cNvSpPr>
          <p:nvPr/>
        </p:nvSpPr>
        <p:spPr bwMode="auto">
          <a:xfrm>
            <a:off x="228600" y="990600"/>
            <a:ext cx="4038600" cy="366713"/>
          </a:xfrm>
          <a:prstGeom prst="rect">
            <a:avLst/>
          </a:prstGeom>
          <a:noFill/>
          <a:ln w="9525">
            <a:noFill/>
            <a:miter lim="800000"/>
            <a:headEnd/>
            <a:tailEnd/>
          </a:ln>
        </p:spPr>
        <p:txBody>
          <a:bodyPr>
            <a:spAutoFit/>
          </a:bodyPr>
          <a:lstStyle/>
          <a:p>
            <a:pPr>
              <a:spcBef>
                <a:spcPct val="50000"/>
              </a:spcBef>
            </a:pPr>
            <a:r>
              <a:rPr lang="en-US" b="1">
                <a:latin typeface="Futura Book"/>
              </a:rPr>
              <a:t>Tripod Grip</a:t>
            </a:r>
          </a:p>
        </p:txBody>
      </p:sp>
      <p:sp>
        <p:nvSpPr>
          <p:cNvPr id="72713" name="Text Box 11"/>
          <p:cNvSpPr txBox="1">
            <a:spLocks noChangeArrowheads="1"/>
          </p:cNvSpPr>
          <p:nvPr/>
        </p:nvSpPr>
        <p:spPr bwMode="auto">
          <a:xfrm>
            <a:off x="304800" y="4038600"/>
            <a:ext cx="4038600" cy="366713"/>
          </a:xfrm>
          <a:prstGeom prst="rect">
            <a:avLst/>
          </a:prstGeom>
          <a:noFill/>
          <a:ln w="9525">
            <a:noFill/>
            <a:miter lim="800000"/>
            <a:headEnd/>
            <a:tailEnd/>
          </a:ln>
        </p:spPr>
        <p:txBody>
          <a:bodyPr>
            <a:spAutoFit/>
          </a:bodyPr>
          <a:lstStyle/>
          <a:p>
            <a:pPr>
              <a:spcBef>
                <a:spcPct val="50000"/>
              </a:spcBef>
            </a:pPr>
            <a:r>
              <a:rPr lang="en-US" b="1">
                <a:latin typeface="Futura Book"/>
              </a:rPr>
              <a:t>Quadropod Grip</a:t>
            </a:r>
          </a:p>
        </p:txBody>
      </p:sp>
      <p:sp>
        <p:nvSpPr>
          <p:cNvPr id="72714" name="Picture 5" descr="pencil grips_less shading"/>
          <p:cNvSpPr>
            <a:spLocks noChangeAspect="1" noChangeArrowheads="1"/>
          </p:cNvSpPr>
          <p:nvPr/>
        </p:nvSpPr>
        <p:spPr bwMode="auto">
          <a:xfrm>
            <a:off x="3962400" y="4267200"/>
            <a:ext cx="2921000" cy="2362200"/>
          </a:xfrm>
          <a:prstGeom prst="rect">
            <a:avLst/>
          </a:prstGeom>
          <a:noFill/>
          <a:ln w="9525">
            <a:noFill/>
            <a:miter lim="800000"/>
            <a:headEnd/>
            <a:tailEnd/>
          </a:ln>
        </p:spPr>
        <p:txBody>
          <a:bodyPr/>
          <a:lstStyle/>
          <a:p>
            <a:endParaRPr lang="en-US"/>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30" name="Picture 2" descr="http://i3.squidoocdn.com/resize/squidoo_images/250/draft_lens1529577module3762015photo_1231767915boywpencil.gif"/>
          <p:cNvPicPr>
            <a:picLocks noChangeAspect="1" noChangeArrowheads="1"/>
          </p:cNvPicPr>
          <p:nvPr/>
        </p:nvPicPr>
        <p:blipFill>
          <a:blip r:embed="rId3" cstate="print"/>
          <a:srcRect/>
          <a:stretch>
            <a:fillRect/>
          </a:stretch>
        </p:blipFill>
        <p:spPr bwMode="auto">
          <a:xfrm>
            <a:off x="381000" y="2819400"/>
            <a:ext cx="3200400" cy="3576638"/>
          </a:xfrm>
          <a:prstGeom prst="rect">
            <a:avLst/>
          </a:prstGeom>
          <a:noFill/>
          <a:ln w="9525">
            <a:noFill/>
            <a:miter lim="800000"/>
            <a:headEnd/>
            <a:tailEnd/>
          </a:ln>
        </p:spPr>
      </p:pic>
      <p:sp>
        <p:nvSpPr>
          <p:cNvPr id="73731" name="Title 2"/>
          <p:cNvSpPr>
            <a:spLocks noGrp="1"/>
          </p:cNvSpPr>
          <p:nvPr>
            <p:ph type="title"/>
          </p:nvPr>
        </p:nvSpPr>
        <p:spPr/>
        <p:txBody>
          <a:bodyPr/>
          <a:lstStyle/>
          <a:p>
            <a:r>
              <a:rPr lang="en-US" smtClean="0"/>
              <a:t>Writing Tool Size </a:t>
            </a:r>
          </a:p>
        </p:txBody>
      </p:sp>
      <p:pic>
        <p:nvPicPr>
          <p:cNvPr id="73732" name="Picture 4" descr="http://ts2.mm.bing.net/images/thumbnail.aspx?q=1626209856089&amp;id=c6d2669a2b64424848f1cd689962ba8e&amp;url=http%3a%2f%2fwww.westhillgolfcourse.com%2fimages%2fpencil.jpg"/>
          <p:cNvPicPr>
            <a:picLocks noChangeAspect="1" noChangeArrowheads="1"/>
          </p:cNvPicPr>
          <p:nvPr/>
        </p:nvPicPr>
        <p:blipFill>
          <a:blip r:embed="rId4" cstate="print"/>
          <a:srcRect/>
          <a:stretch>
            <a:fillRect/>
          </a:stretch>
        </p:blipFill>
        <p:spPr bwMode="auto">
          <a:xfrm>
            <a:off x="6934200" y="3124200"/>
            <a:ext cx="1524000" cy="1524000"/>
          </a:xfrm>
          <a:prstGeom prst="rect">
            <a:avLst/>
          </a:prstGeom>
          <a:noFill/>
          <a:ln w="9525">
            <a:noFill/>
            <a:miter lim="800000"/>
            <a:headEnd/>
            <a:tailEnd/>
          </a:ln>
        </p:spPr>
      </p:pic>
      <p:pic>
        <p:nvPicPr>
          <p:cNvPr id="73733" name="Picture 6" descr="http://shopping.hwtears.com/images/uploads/75_379_thumb.gif">
            <a:hlinkClick r:id="rId5"/>
          </p:cNvPr>
          <p:cNvPicPr>
            <a:picLocks noChangeAspect="1" noChangeArrowheads="1"/>
          </p:cNvPicPr>
          <p:nvPr/>
        </p:nvPicPr>
        <p:blipFill>
          <a:blip r:embed="rId6" cstate="print"/>
          <a:srcRect/>
          <a:stretch>
            <a:fillRect/>
          </a:stretch>
        </p:blipFill>
        <p:spPr bwMode="auto">
          <a:xfrm>
            <a:off x="4343400" y="2133600"/>
            <a:ext cx="1676400" cy="1978025"/>
          </a:xfrm>
          <a:prstGeom prst="rect">
            <a:avLst/>
          </a:prstGeom>
          <a:noFill/>
          <a:ln w="9525">
            <a:noFill/>
            <a:miter lim="800000"/>
            <a:headEnd/>
            <a:tailEnd/>
          </a:ln>
        </p:spPr>
      </p:pic>
      <p:pic>
        <p:nvPicPr>
          <p:cNvPr id="73734" name="Picture 8" descr="http://shopping.hwtears.com/images/uploads/LCB_thumbnail.jpg">
            <a:hlinkClick r:id="rId7"/>
          </p:cNvPr>
          <p:cNvPicPr>
            <a:picLocks noChangeAspect="1" noChangeArrowheads="1"/>
          </p:cNvPicPr>
          <p:nvPr/>
        </p:nvPicPr>
        <p:blipFill>
          <a:blip r:embed="rId8" cstate="print"/>
          <a:srcRect/>
          <a:stretch>
            <a:fillRect/>
          </a:stretch>
        </p:blipFill>
        <p:spPr bwMode="auto">
          <a:xfrm>
            <a:off x="5029200" y="4724400"/>
            <a:ext cx="1190625" cy="1190625"/>
          </a:xfrm>
          <a:prstGeom prst="rect">
            <a:avLst/>
          </a:prstGeom>
          <a:noFill/>
          <a:ln w="9525">
            <a:noFill/>
            <a:miter lim="800000"/>
            <a:headEnd/>
            <a:tailEnd/>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Title 2"/>
          <p:cNvSpPr>
            <a:spLocks noGrp="1"/>
          </p:cNvSpPr>
          <p:nvPr>
            <p:ph type="title"/>
          </p:nvPr>
        </p:nvSpPr>
        <p:spPr/>
        <p:txBody>
          <a:bodyPr/>
          <a:lstStyle/>
          <a:p>
            <a:r>
              <a:rPr lang="en-US" smtClean="0"/>
              <a:t>Type of Handwriting System</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Title 1"/>
          <p:cNvSpPr>
            <a:spLocks noGrp="1"/>
          </p:cNvSpPr>
          <p:nvPr>
            <p:ph type="title"/>
          </p:nvPr>
        </p:nvSpPr>
        <p:spPr>
          <a:xfrm>
            <a:off x="612775" y="228600"/>
            <a:ext cx="8153400" cy="990600"/>
          </a:xfrm>
        </p:spPr>
        <p:txBody>
          <a:bodyPr/>
          <a:lstStyle/>
          <a:p>
            <a:r>
              <a:rPr lang="en-US" smtClean="0"/>
              <a:t>Type of handwriting system</a:t>
            </a:r>
          </a:p>
        </p:txBody>
      </p:sp>
      <p:pic>
        <p:nvPicPr>
          <p:cNvPr id="75779" name="Picture 2"/>
          <p:cNvPicPr>
            <a:picLocks noChangeAspect="1" noChangeArrowheads="1"/>
          </p:cNvPicPr>
          <p:nvPr/>
        </p:nvPicPr>
        <p:blipFill>
          <a:blip r:embed="rId3" cstate="print"/>
          <a:srcRect/>
          <a:stretch>
            <a:fillRect/>
          </a:stretch>
        </p:blipFill>
        <p:spPr bwMode="auto">
          <a:xfrm>
            <a:off x="228600" y="2133600"/>
            <a:ext cx="2989263" cy="3657600"/>
          </a:xfrm>
          <a:prstGeom prst="rect">
            <a:avLst/>
          </a:prstGeom>
          <a:noFill/>
          <a:ln w="9525">
            <a:noFill/>
            <a:miter lim="800000"/>
            <a:headEnd/>
            <a:tailEnd/>
          </a:ln>
        </p:spPr>
      </p:pic>
      <p:pic>
        <p:nvPicPr>
          <p:cNvPr id="75780" name="Picture 3"/>
          <p:cNvPicPr>
            <a:picLocks noChangeAspect="1" noChangeArrowheads="1"/>
          </p:cNvPicPr>
          <p:nvPr/>
        </p:nvPicPr>
        <p:blipFill>
          <a:blip r:embed="rId4" cstate="print"/>
          <a:srcRect/>
          <a:stretch>
            <a:fillRect/>
          </a:stretch>
        </p:blipFill>
        <p:spPr bwMode="auto">
          <a:xfrm>
            <a:off x="3722688" y="1676400"/>
            <a:ext cx="4795837" cy="2133600"/>
          </a:xfrm>
          <a:prstGeom prst="rect">
            <a:avLst/>
          </a:prstGeom>
          <a:noFill/>
          <a:ln w="9525">
            <a:noFill/>
            <a:miter lim="800000"/>
            <a:headEnd/>
            <a:tailEnd/>
          </a:ln>
        </p:spPr>
      </p:pic>
      <p:pic>
        <p:nvPicPr>
          <p:cNvPr id="75781" name="Picture 5" descr="modernmanuscript.gif"/>
          <p:cNvPicPr>
            <a:picLocks noChangeAspect="1"/>
          </p:cNvPicPr>
          <p:nvPr/>
        </p:nvPicPr>
        <p:blipFill>
          <a:blip r:embed="rId5" cstate="print"/>
          <a:srcRect/>
          <a:stretch>
            <a:fillRect/>
          </a:stretch>
        </p:blipFill>
        <p:spPr bwMode="auto">
          <a:xfrm>
            <a:off x="4953000" y="3551238"/>
            <a:ext cx="2438400" cy="31178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2" name="Picture 2" descr="Print to Cursive_HWT"/>
          <p:cNvPicPr>
            <a:picLocks noChangeAspect="1" noChangeArrowheads="1"/>
          </p:cNvPicPr>
          <p:nvPr/>
        </p:nvPicPr>
        <p:blipFill>
          <a:blip r:embed="rId3" cstate="print"/>
          <a:srcRect/>
          <a:stretch>
            <a:fillRect/>
          </a:stretch>
        </p:blipFill>
        <p:spPr bwMode="auto">
          <a:xfrm>
            <a:off x="76200" y="1365250"/>
            <a:ext cx="9067800" cy="1987550"/>
          </a:xfrm>
          <a:prstGeom prst="rect">
            <a:avLst/>
          </a:prstGeom>
          <a:noFill/>
          <a:ln w="9525">
            <a:noFill/>
            <a:miter lim="800000"/>
            <a:headEnd/>
            <a:tailEnd/>
          </a:ln>
        </p:spPr>
      </p:pic>
      <p:sp>
        <p:nvSpPr>
          <p:cNvPr id="76803" name="Text Box 4"/>
          <p:cNvSpPr txBox="1">
            <a:spLocks noChangeArrowheads="1"/>
          </p:cNvSpPr>
          <p:nvPr/>
        </p:nvSpPr>
        <p:spPr bwMode="auto">
          <a:xfrm>
            <a:off x="0" y="152400"/>
            <a:ext cx="9144000" cy="457200"/>
          </a:xfrm>
          <a:prstGeom prst="rect">
            <a:avLst/>
          </a:prstGeom>
          <a:noFill/>
          <a:ln w="9525">
            <a:noFill/>
            <a:miter lim="800000"/>
            <a:headEnd/>
            <a:tailEnd/>
          </a:ln>
        </p:spPr>
        <p:txBody>
          <a:bodyPr>
            <a:spAutoFit/>
          </a:bodyPr>
          <a:lstStyle/>
          <a:p>
            <a:pPr algn="ctr">
              <a:spcBef>
                <a:spcPct val="50000"/>
              </a:spcBef>
            </a:pPr>
            <a:r>
              <a:rPr lang="en-US" sz="2400">
                <a:latin typeface="VAG Rounded 30"/>
              </a:rPr>
              <a:t>Print to Cursive – Keep it Simple, Keep it Familiar</a:t>
            </a:r>
          </a:p>
        </p:txBody>
      </p:sp>
      <p:pic>
        <p:nvPicPr>
          <p:cNvPr id="76804" name="Picture 5" descr="Print to Cursive_other"/>
          <p:cNvPicPr>
            <a:picLocks noChangeAspect="1" noChangeArrowheads="1"/>
          </p:cNvPicPr>
          <p:nvPr/>
        </p:nvPicPr>
        <p:blipFill>
          <a:blip r:embed="rId4" cstate="print"/>
          <a:srcRect/>
          <a:stretch>
            <a:fillRect/>
          </a:stretch>
        </p:blipFill>
        <p:spPr bwMode="auto">
          <a:xfrm>
            <a:off x="76200" y="3844925"/>
            <a:ext cx="9058275" cy="2022475"/>
          </a:xfrm>
          <a:prstGeom prst="rect">
            <a:avLst/>
          </a:prstGeom>
          <a:noFill/>
          <a:ln w="9525">
            <a:noFill/>
            <a:miter lim="800000"/>
            <a:headEnd/>
            <a:tailEnd/>
          </a:ln>
        </p:spPr>
      </p:pic>
      <p:sp>
        <p:nvSpPr>
          <p:cNvPr id="76805" name="Text Box 6"/>
          <p:cNvSpPr txBox="1">
            <a:spLocks noChangeArrowheads="1"/>
          </p:cNvSpPr>
          <p:nvPr/>
        </p:nvSpPr>
        <p:spPr bwMode="auto">
          <a:xfrm>
            <a:off x="304800" y="1066800"/>
            <a:ext cx="5029200" cy="396875"/>
          </a:xfrm>
          <a:prstGeom prst="rect">
            <a:avLst/>
          </a:prstGeom>
          <a:noFill/>
          <a:ln w="9525">
            <a:noFill/>
            <a:miter lim="800000"/>
            <a:headEnd/>
            <a:tailEnd/>
          </a:ln>
        </p:spPr>
        <p:txBody>
          <a:bodyPr>
            <a:spAutoFit/>
          </a:bodyPr>
          <a:lstStyle/>
          <a:p>
            <a:pPr>
              <a:spcBef>
                <a:spcPct val="50000"/>
              </a:spcBef>
            </a:pPr>
            <a:r>
              <a:rPr lang="en-US" sz="2000" b="1">
                <a:latin typeface="Futura Book"/>
              </a:rPr>
              <a:t>Handwriting Without Tears</a:t>
            </a:r>
          </a:p>
        </p:txBody>
      </p:sp>
      <p:sp>
        <p:nvSpPr>
          <p:cNvPr id="76806" name="Text Box 7"/>
          <p:cNvSpPr txBox="1">
            <a:spLocks noChangeArrowheads="1"/>
          </p:cNvSpPr>
          <p:nvPr/>
        </p:nvSpPr>
        <p:spPr bwMode="auto">
          <a:xfrm>
            <a:off x="381000" y="3581400"/>
            <a:ext cx="5029200" cy="396875"/>
          </a:xfrm>
          <a:prstGeom prst="rect">
            <a:avLst/>
          </a:prstGeom>
          <a:noFill/>
          <a:ln w="9525">
            <a:noFill/>
            <a:miter lim="800000"/>
            <a:headEnd/>
            <a:tailEnd/>
          </a:ln>
        </p:spPr>
        <p:txBody>
          <a:bodyPr>
            <a:spAutoFit/>
          </a:bodyPr>
          <a:lstStyle/>
          <a:p>
            <a:pPr>
              <a:spcBef>
                <a:spcPct val="50000"/>
              </a:spcBef>
            </a:pPr>
            <a:r>
              <a:rPr lang="en-US" sz="2000" b="1">
                <a:latin typeface="Futura Book"/>
              </a:rPr>
              <a:t>Other Method</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Title 2"/>
          <p:cNvSpPr>
            <a:spLocks noGrp="1"/>
          </p:cNvSpPr>
          <p:nvPr>
            <p:ph type="title"/>
          </p:nvPr>
        </p:nvSpPr>
        <p:spPr/>
        <p:txBody>
          <a:bodyPr/>
          <a:lstStyle/>
          <a:p>
            <a:r>
              <a:rPr lang="en-US" smtClean="0"/>
              <a:t>Scope and Sequence </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itle 1"/>
          <p:cNvSpPr>
            <a:spLocks noGrp="1"/>
          </p:cNvSpPr>
          <p:nvPr>
            <p:ph type="title"/>
          </p:nvPr>
        </p:nvSpPr>
        <p:spPr>
          <a:xfrm>
            <a:off x="612775" y="228600"/>
            <a:ext cx="8153400" cy="990600"/>
          </a:xfrm>
        </p:spPr>
        <p:txBody>
          <a:bodyPr/>
          <a:lstStyle/>
          <a:p>
            <a:r>
              <a:rPr lang="en-US" smtClean="0"/>
              <a:t>Upper Vs Lower Case </a:t>
            </a:r>
          </a:p>
        </p:txBody>
      </p:sp>
      <p:sp>
        <p:nvSpPr>
          <p:cNvPr id="78851" name="TextBox 3"/>
          <p:cNvSpPr txBox="1">
            <a:spLocks noChangeArrowheads="1"/>
          </p:cNvSpPr>
          <p:nvPr/>
        </p:nvSpPr>
        <p:spPr bwMode="auto">
          <a:xfrm>
            <a:off x="1828800" y="2133600"/>
            <a:ext cx="5029200" cy="4508500"/>
          </a:xfrm>
          <a:prstGeom prst="rect">
            <a:avLst/>
          </a:prstGeom>
          <a:noFill/>
          <a:ln w="9525">
            <a:noFill/>
            <a:miter lim="800000"/>
            <a:headEnd/>
            <a:tailEnd/>
          </a:ln>
        </p:spPr>
        <p:txBody>
          <a:bodyPr>
            <a:spAutoFit/>
          </a:bodyPr>
          <a:lstStyle/>
          <a:p>
            <a:r>
              <a:rPr lang="en-US" sz="28700"/>
              <a:t>Bb</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9"/>
          <p:cNvSpPr>
            <a:spLocks noChangeArrowheads="1"/>
          </p:cNvSpPr>
          <p:nvPr/>
        </p:nvSpPr>
        <p:spPr bwMode="auto">
          <a:xfrm>
            <a:off x="2713038" y="152400"/>
            <a:ext cx="3565525" cy="457200"/>
          </a:xfrm>
          <a:prstGeom prst="rect">
            <a:avLst/>
          </a:prstGeom>
          <a:noFill/>
          <a:ln w="9525">
            <a:noFill/>
            <a:miter lim="800000"/>
            <a:headEnd/>
            <a:tailEnd/>
          </a:ln>
        </p:spPr>
        <p:txBody>
          <a:bodyPr wrap="none">
            <a:spAutoFit/>
          </a:bodyPr>
          <a:lstStyle/>
          <a:p>
            <a:pPr algn="ctr">
              <a:spcBef>
                <a:spcPct val="50000"/>
              </a:spcBef>
            </a:pPr>
            <a:r>
              <a:rPr lang="en-US" sz="2400" b="1">
                <a:latin typeface="VAG Rounded 30"/>
              </a:rPr>
              <a:t>Capitals with Letter Cards</a:t>
            </a:r>
          </a:p>
        </p:txBody>
      </p:sp>
      <p:sp>
        <p:nvSpPr>
          <p:cNvPr id="79875" name="Rectangle 11"/>
          <p:cNvSpPr>
            <a:spLocks noChangeArrowheads="1"/>
          </p:cNvSpPr>
          <p:nvPr/>
        </p:nvSpPr>
        <p:spPr bwMode="auto">
          <a:xfrm>
            <a:off x="88900" y="803275"/>
            <a:ext cx="247650" cy="366713"/>
          </a:xfrm>
          <a:prstGeom prst="rect">
            <a:avLst/>
          </a:prstGeom>
          <a:noFill/>
          <a:ln w="9525">
            <a:noFill/>
            <a:miter lim="800000"/>
            <a:headEnd/>
            <a:tailEnd/>
          </a:ln>
        </p:spPr>
        <p:txBody>
          <a:bodyPr wrap="none">
            <a:spAutoFit/>
          </a:bodyPr>
          <a:lstStyle/>
          <a:p>
            <a:pPr algn="ctr"/>
            <a:r>
              <a:rPr lang="en-US"/>
              <a:t> </a:t>
            </a:r>
          </a:p>
        </p:txBody>
      </p:sp>
      <p:pic>
        <p:nvPicPr>
          <p:cNvPr id="79876" name="Picture 9" descr="D_lettercard"/>
          <p:cNvPicPr>
            <a:picLocks noChangeAspect="1" noChangeArrowheads="1"/>
          </p:cNvPicPr>
          <p:nvPr/>
        </p:nvPicPr>
        <p:blipFill>
          <a:blip r:embed="rId3" cstate="print"/>
          <a:srcRect/>
          <a:stretch>
            <a:fillRect/>
          </a:stretch>
        </p:blipFill>
        <p:spPr bwMode="auto">
          <a:xfrm>
            <a:off x="2362200" y="990600"/>
            <a:ext cx="4560888" cy="5867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612775" y="228600"/>
            <a:ext cx="8153400" cy="990600"/>
          </a:xfrm>
        </p:spPr>
        <p:txBody>
          <a:bodyPr/>
          <a:lstStyle/>
          <a:p>
            <a:pPr eaLnBrk="1" hangingPunct="1"/>
            <a:r>
              <a:rPr lang="en-US" smtClean="0"/>
              <a:t>Objectives</a:t>
            </a:r>
          </a:p>
        </p:txBody>
      </p:sp>
      <p:sp>
        <p:nvSpPr>
          <p:cNvPr id="15363" name="Content Placeholder 2"/>
          <p:cNvSpPr>
            <a:spLocks noGrp="1"/>
          </p:cNvSpPr>
          <p:nvPr>
            <p:ph sz="quarter" idx="1"/>
          </p:nvPr>
        </p:nvSpPr>
        <p:spPr>
          <a:xfrm>
            <a:off x="152400" y="1600200"/>
            <a:ext cx="3962400" cy="5257800"/>
          </a:xfrm>
        </p:spPr>
        <p:txBody>
          <a:bodyPr/>
          <a:lstStyle/>
          <a:p>
            <a:pPr eaLnBrk="1" hangingPunct="1">
              <a:buNone/>
            </a:pPr>
            <a:r>
              <a:rPr lang="en-US" sz="2400" dirty="0" smtClean="0"/>
              <a:t>Participants will be able to </a:t>
            </a:r>
            <a:r>
              <a:rPr lang="en-US" sz="2400" dirty="0" smtClean="0">
                <a:solidFill>
                  <a:srgbClr val="FF0000"/>
                </a:solidFill>
              </a:rPr>
              <a:t>orally explain </a:t>
            </a:r>
            <a:r>
              <a:rPr lang="en-US" sz="2400" dirty="0" smtClean="0"/>
              <a:t>best practice instructional strategies that support handwriting development and be </a:t>
            </a:r>
            <a:r>
              <a:rPr lang="en-US" sz="2400" dirty="0" smtClean="0">
                <a:solidFill>
                  <a:srgbClr val="FF0000"/>
                </a:solidFill>
              </a:rPr>
              <a:t>able to explain</a:t>
            </a:r>
            <a:r>
              <a:rPr lang="en-US" sz="2400" dirty="0" smtClean="0"/>
              <a:t> the roles of keyboarding and handwriting </a:t>
            </a:r>
            <a:r>
              <a:rPr lang="en-US" sz="2400" dirty="0" smtClean="0">
                <a:solidFill>
                  <a:srgbClr val="00B050"/>
                </a:solidFill>
              </a:rPr>
              <a:t>using academic vocabulary</a:t>
            </a:r>
            <a:r>
              <a:rPr lang="en-US" sz="2400" dirty="0" smtClean="0"/>
              <a:t> after</a:t>
            </a:r>
          </a:p>
          <a:p>
            <a:pPr eaLnBrk="1" hangingPunct="1">
              <a:buNone/>
            </a:pPr>
            <a:r>
              <a:rPr lang="en-US" sz="2400" dirty="0" smtClean="0"/>
              <a:t>-</a:t>
            </a:r>
            <a:r>
              <a:rPr lang="en-US" sz="2400" dirty="0" smtClean="0">
                <a:solidFill>
                  <a:srgbClr val="002060"/>
                </a:solidFill>
              </a:rPr>
              <a:t>Academic review of handwriting research using visuals </a:t>
            </a:r>
            <a:endParaRPr lang="en-US" dirty="0" smtClean="0">
              <a:solidFill>
                <a:srgbClr val="002060"/>
              </a:solidFill>
            </a:endParaRPr>
          </a:p>
        </p:txBody>
      </p:sp>
      <p:pic>
        <p:nvPicPr>
          <p:cNvPr id="15364" name="Picture 2" descr="C:\Users\rfrantu.DPSUSER\AppData\Local\Microsoft\Windows\Temporary Internet Files\Content.IE5\MJK731BA\MC900295069[1].wmf"/>
          <p:cNvPicPr>
            <a:picLocks noChangeAspect="1" noChangeArrowheads="1"/>
          </p:cNvPicPr>
          <p:nvPr/>
        </p:nvPicPr>
        <p:blipFill>
          <a:blip r:embed="rId2" cstate="print"/>
          <a:srcRect/>
          <a:stretch>
            <a:fillRect/>
          </a:stretch>
        </p:blipFill>
        <p:spPr bwMode="auto">
          <a:xfrm>
            <a:off x="6400800" y="152400"/>
            <a:ext cx="1830388" cy="1316038"/>
          </a:xfrm>
          <a:prstGeom prst="rect">
            <a:avLst/>
          </a:prstGeom>
          <a:noFill/>
          <a:ln w="9525">
            <a:noFill/>
            <a:miter lim="800000"/>
            <a:headEnd/>
            <a:tailEnd/>
          </a:ln>
        </p:spPr>
      </p:pic>
      <p:pic>
        <p:nvPicPr>
          <p:cNvPr id="15365" name="Picture 5" descr="funny-pictures-cat-writes-a-tell-all-book-about-you.jpg"/>
          <p:cNvPicPr>
            <a:picLocks noChangeAspect="1"/>
          </p:cNvPicPr>
          <p:nvPr/>
        </p:nvPicPr>
        <p:blipFill>
          <a:blip r:embed="rId3" cstate="print"/>
          <a:srcRect/>
          <a:stretch>
            <a:fillRect/>
          </a:stretch>
        </p:blipFill>
        <p:spPr bwMode="auto">
          <a:xfrm>
            <a:off x="4013200" y="2057400"/>
            <a:ext cx="5003800" cy="37528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Text Box 3"/>
          <p:cNvSpPr txBox="1">
            <a:spLocks noChangeArrowheads="1"/>
          </p:cNvSpPr>
          <p:nvPr/>
        </p:nvSpPr>
        <p:spPr bwMode="auto">
          <a:xfrm>
            <a:off x="0" y="152400"/>
            <a:ext cx="9067800" cy="457200"/>
          </a:xfrm>
          <a:prstGeom prst="rect">
            <a:avLst/>
          </a:prstGeom>
          <a:noFill/>
          <a:ln w="9525">
            <a:noFill/>
            <a:miter lim="800000"/>
            <a:headEnd/>
            <a:tailEnd/>
          </a:ln>
        </p:spPr>
        <p:txBody>
          <a:bodyPr>
            <a:spAutoFit/>
          </a:bodyPr>
          <a:lstStyle/>
          <a:p>
            <a:pPr algn="ctr">
              <a:spcBef>
                <a:spcPct val="50000"/>
              </a:spcBef>
            </a:pPr>
            <a:r>
              <a:rPr lang="en-US" sz="2400" b="1">
                <a:latin typeface="VAG Rounded 30"/>
              </a:rPr>
              <a:t>Let’s Do the Math</a:t>
            </a:r>
          </a:p>
        </p:txBody>
      </p:sp>
      <p:pic>
        <p:nvPicPr>
          <p:cNvPr id="80899" name="Picture 4" descr="Letter Analysis"/>
          <p:cNvPicPr>
            <a:picLocks noChangeAspect="1" noChangeArrowheads="1"/>
          </p:cNvPicPr>
          <p:nvPr/>
        </p:nvPicPr>
        <p:blipFill>
          <a:blip r:embed="rId3" cstate="print"/>
          <a:srcRect/>
          <a:stretch>
            <a:fillRect/>
          </a:stretch>
        </p:blipFill>
        <p:spPr bwMode="auto">
          <a:xfrm>
            <a:off x="381000" y="838200"/>
            <a:ext cx="8305800" cy="57086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2" name="Picture 5" descr="Gessell"/>
          <p:cNvPicPr>
            <a:picLocks noChangeAspect="1" noChangeArrowheads="1"/>
          </p:cNvPicPr>
          <p:nvPr/>
        </p:nvPicPr>
        <p:blipFill>
          <a:blip r:embed="rId3" cstate="print"/>
          <a:srcRect/>
          <a:stretch>
            <a:fillRect/>
          </a:stretch>
        </p:blipFill>
        <p:spPr bwMode="auto">
          <a:xfrm>
            <a:off x="914400" y="1905000"/>
            <a:ext cx="6858000" cy="1117600"/>
          </a:xfrm>
          <a:prstGeom prst="rect">
            <a:avLst/>
          </a:prstGeom>
          <a:noFill/>
          <a:ln w="9525">
            <a:noFill/>
            <a:miter lim="800000"/>
            <a:headEnd/>
            <a:tailEnd/>
          </a:ln>
        </p:spPr>
      </p:pic>
      <p:sp>
        <p:nvSpPr>
          <p:cNvPr id="81923" name="Text Box 8"/>
          <p:cNvSpPr txBox="1">
            <a:spLocks noChangeArrowheads="1"/>
          </p:cNvSpPr>
          <p:nvPr/>
        </p:nvSpPr>
        <p:spPr bwMode="auto">
          <a:xfrm>
            <a:off x="1066800" y="152400"/>
            <a:ext cx="7239000" cy="457200"/>
          </a:xfrm>
          <a:prstGeom prst="rect">
            <a:avLst/>
          </a:prstGeom>
          <a:noFill/>
          <a:ln w="9525">
            <a:noFill/>
            <a:miter lim="800000"/>
            <a:headEnd/>
            <a:tailEnd/>
          </a:ln>
        </p:spPr>
        <p:txBody>
          <a:bodyPr>
            <a:spAutoFit/>
          </a:bodyPr>
          <a:lstStyle/>
          <a:p>
            <a:pPr algn="ctr">
              <a:spcBef>
                <a:spcPct val="50000"/>
              </a:spcBef>
            </a:pPr>
            <a:r>
              <a:rPr lang="en-US" sz="2400" b="1">
                <a:latin typeface="VAG Rounded 30"/>
              </a:rPr>
              <a:t>Developmental Order of Teaching Capitals</a:t>
            </a:r>
          </a:p>
        </p:txBody>
      </p:sp>
      <p:sp>
        <p:nvSpPr>
          <p:cNvPr id="81924" name="Text Box 12"/>
          <p:cNvSpPr txBox="1">
            <a:spLocks noChangeArrowheads="1"/>
          </p:cNvSpPr>
          <p:nvPr/>
        </p:nvSpPr>
        <p:spPr bwMode="auto">
          <a:xfrm>
            <a:off x="838200" y="5105400"/>
            <a:ext cx="5334000" cy="1311275"/>
          </a:xfrm>
          <a:prstGeom prst="rect">
            <a:avLst/>
          </a:prstGeom>
          <a:noFill/>
          <a:ln w="9525">
            <a:noFill/>
            <a:miter lim="800000"/>
            <a:headEnd/>
            <a:tailEnd/>
          </a:ln>
        </p:spPr>
        <p:txBody>
          <a:bodyPr>
            <a:spAutoFit/>
          </a:bodyPr>
          <a:lstStyle/>
          <a:p>
            <a:pPr>
              <a:spcBef>
                <a:spcPct val="50000"/>
              </a:spcBef>
              <a:buFontTx/>
              <a:buChar char="•"/>
            </a:pPr>
            <a:r>
              <a:rPr lang="en-US" sz="2000">
                <a:latin typeface="Futura Book"/>
              </a:rPr>
              <a:t>  Some have more than one diagonal stroke</a:t>
            </a:r>
          </a:p>
          <a:p>
            <a:pPr>
              <a:spcBef>
                <a:spcPct val="50000"/>
              </a:spcBef>
              <a:buFontTx/>
              <a:buChar char="•"/>
            </a:pPr>
            <a:r>
              <a:rPr lang="en-US" sz="2000">
                <a:latin typeface="Futura Book"/>
              </a:rPr>
              <a:t>  Some can be reversed</a:t>
            </a:r>
          </a:p>
          <a:p>
            <a:pPr>
              <a:spcBef>
                <a:spcPct val="50000"/>
              </a:spcBef>
              <a:buFontTx/>
              <a:buChar char="•"/>
            </a:pPr>
            <a:r>
              <a:rPr lang="en-US" sz="2000">
                <a:latin typeface="Futura Book"/>
              </a:rPr>
              <a:t>  Some change direction during the stroke</a:t>
            </a:r>
            <a:endParaRPr lang="en-US" sz="2000" b="1">
              <a:latin typeface="Futura Book"/>
            </a:endParaRPr>
          </a:p>
        </p:txBody>
      </p:sp>
      <p:sp>
        <p:nvSpPr>
          <p:cNvPr id="81925" name="Text Box 13"/>
          <p:cNvSpPr txBox="1">
            <a:spLocks noChangeArrowheads="1"/>
          </p:cNvSpPr>
          <p:nvPr/>
        </p:nvSpPr>
        <p:spPr bwMode="auto">
          <a:xfrm>
            <a:off x="457200" y="762000"/>
            <a:ext cx="6553200" cy="396875"/>
          </a:xfrm>
          <a:prstGeom prst="rect">
            <a:avLst/>
          </a:prstGeom>
          <a:noFill/>
          <a:ln w="9525">
            <a:noFill/>
            <a:miter lim="800000"/>
            <a:headEnd/>
            <a:tailEnd/>
          </a:ln>
        </p:spPr>
        <p:txBody>
          <a:bodyPr>
            <a:spAutoFit/>
          </a:bodyPr>
          <a:lstStyle/>
          <a:p>
            <a:pPr>
              <a:spcBef>
                <a:spcPct val="50000"/>
              </a:spcBef>
            </a:pPr>
            <a:r>
              <a:rPr lang="en-US" sz="2000">
                <a:latin typeface="Futura Book"/>
              </a:rPr>
              <a:t>Some Capitals Are Easier than Others:</a:t>
            </a:r>
          </a:p>
        </p:txBody>
      </p:sp>
      <p:sp>
        <p:nvSpPr>
          <p:cNvPr id="81926" name="Rectangle 7"/>
          <p:cNvSpPr>
            <a:spLocks noChangeArrowheads="1"/>
          </p:cNvSpPr>
          <p:nvPr/>
        </p:nvSpPr>
        <p:spPr bwMode="auto">
          <a:xfrm>
            <a:off x="990600" y="3429000"/>
            <a:ext cx="1600200" cy="304800"/>
          </a:xfrm>
          <a:prstGeom prst="rect">
            <a:avLst/>
          </a:prstGeom>
          <a:solidFill>
            <a:srgbClr val="DDDDDD"/>
          </a:solidFill>
          <a:ln w="9525">
            <a:noFill/>
            <a:miter lim="800000"/>
            <a:headEnd/>
            <a:tailEnd/>
          </a:ln>
        </p:spPr>
        <p:txBody>
          <a:bodyPr wrap="none" anchor="ctr"/>
          <a:lstStyle/>
          <a:p>
            <a:endParaRPr lang="en-US" sz="2000" b="1">
              <a:latin typeface="Futura Book"/>
            </a:endParaRPr>
          </a:p>
        </p:txBody>
      </p:sp>
      <p:sp>
        <p:nvSpPr>
          <p:cNvPr id="81927" name="Rectangle 8"/>
          <p:cNvSpPr>
            <a:spLocks noChangeArrowheads="1"/>
          </p:cNvSpPr>
          <p:nvPr/>
        </p:nvSpPr>
        <p:spPr bwMode="auto">
          <a:xfrm>
            <a:off x="990600" y="3886200"/>
            <a:ext cx="3886200" cy="304800"/>
          </a:xfrm>
          <a:prstGeom prst="rect">
            <a:avLst/>
          </a:prstGeom>
          <a:solidFill>
            <a:srgbClr val="DDDDDD"/>
          </a:solidFill>
          <a:ln w="9525">
            <a:noFill/>
            <a:miter lim="800000"/>
            <a:headEnd/>
            <a:tailEnd/>
          </a:ln>
        </p:spPr>
        <p:txBody>
          <a:bodyPr wrap="none" anchor="ctr"/>
          <a:lstStyle/>
          <a:p>
            <a:endParaRPr lang="en-US" sz="2000" b="1">
              <a:latin typeface="Futura Book"/>
            </a:endParaRPr>
          </a:p>
        </p:txBody>
      </p:sp>
      <p:sp>
        <p:nvSpPr>
          <p:cNvPr id="81928" name="Rectangle 9"/>
          <p:cNvSpPr>
            <a:spLocks noChangeArrowheads="1"/>
          </p:cNvSpPr>
          <p:nvPr/>
        </p:nvSpPr>
        <p:spPr bwMode="auto">
          <a:xfrm>
            <a:off x="990600" y="4419600"/>
            <a:ext cx="6858000" cy="304800"/>
          </a:xfrm>
          <a:prstGeom prst="rect">
            <a:avLst/>
          </a:prstGeom>
          <a:solidFill>
            <a:srgbClr val="DDDDDD"/>
          </a:solidFill>
          <a:ln w="9525">
            <a:noFill/>
            <a:miter lim="800000"/>
            <a:headEnd/>
            <a:tailEnd/>
          </a:ln>
        </p:spPr>
        <p:txBody>
          <a:bodyPr wrap="none" anchor="ctr"/>
          <a:lstStyle/>
          <a:p>
            <a:endParaRPr lang="en-US" sz="2000" b="1">
              <a:latin typeface="Futura Book"/>
            </a:endParaRPr>
          </a:p>
        </p:txBody>
      </p:sp>
      <p:sp>
        <p:nvSpPr>
          <p:cNvPr id="81929" name="Text Box 12"/>
          <p:cNvSpPr txBox="1">
            <a:spLocks noChangeArrowheads="1"/>
          </p:cNvSpPr>
          <p:nvPr/>
        </p:nvSpPr>
        <p:spPr bwMode="auto">
          <a:xfrm>
            <a:off x="1066800" y="3429000"/>
            <a:ext cx="1447800" cy="304800"/>
          </a:xfrm>
          <a:prstGeom prst="rect">
            <a:avLst/>
          </a:prstGeom>
          <a:noFill/>
          <a:ln w="9525">
            <a:noFill/>
            <a:miter lim="800000"/>
            <a:headEnd/>
            <a:tailEnd/>
          </a:ln>
        </p:spPr>
        <p:txBody>
          <a:bodyPr>
            <a:spAutoFit/>
          </a:bodyPr>
          <a:lstStyle/>
          <a:p>
            <a:pPr>
              <a:spcBef>
                <a:spcPct val="50000"/>
              </a:spcBef>
            </a:pPr>
            <a:r>
              <a:rPr lang="en-US" sz="1400" b="1">
                <a:latin typeface="Futura Book"/>
              </a:rPr>
              <a:t>2-3 year olds</a:t>
            </a:r>
          </a:p>
        </p:txBody>
      </p:sp>
      <p:sp>
        <p:nvSpPr>
          <p:cNvPr id="81930" name="Text Box 13"/>
          <p:cNvSpPr txBox="1">
            <a:spLocks noChangeArrowheads="1"/>
          </p:cNvSpPr>
          <p:nvPr/>
        </p:nvSpPr>
        <p:spPr bwMode="auto">
          <a:xfrm>
            <a:off x="2590800" y="3886200"/>
            <a:ext cx="1447800" cy="304800"/>
          </a:xfrm>
          <a:prstGeom prst="rect">
            <a:avLst/>
          </a:prstGeom>
          <a:noFill/>
          <a:ln w="9525">
            <a:noFill/>
            <a:miter lim="800000"/>
            <a:headEnd/>
            <a:tailEnd/>
          </a:ln>
        </p:spPr>
        <p:txBody>
          <a:bodyPr>
            <a:spAutoFit/>
          </a:bodyPr>
          <a:lstStyle/>
          <a:p>
            <a:pPr>
              <a:spcBef>
                <a:spcPct val="50000"/>
              </a:spcBef>
            </a:pPr>
            <a:r>
              <a:rPr lang="en-US" sz="1400" b="1">
                <a:latin typeface="Futura Book"/>
              </a:rPr>
              <a:t>3-4 year olds</a:t>
            </a:r>
          </a:p>
        </p:txBody>
      </p:sp>
      <p:sp>
        <p:nvSpPr>
          <p:cNvPr id="81931" name="Text Box 14"/>
          <p:cNvSpPr txBox="1">
            <a:spLocks noChangeArrowheads="1"/>
          </p:cNvSpPr>
          <p:nvPr/>
        </p:nvSpPr>
        <p:spPr bwMode="auto">
          <a:xfrm>
            <a:off x="4419600" y="4419600"/>
            <a:ext cx="1447800" cy="304800"/>
          </a:xfrm>
          <a:prstGeom prst="rect">
            <a:avLst/>
          </a:prstGeom>
          <a:noFill/>
          <a:ln w="9525">
            <a:noFill/>
            <a:miter lim="800000"/>
            <a:headEnd/>
            <a:tailEnd/>
          </a:ln>
        </p:spPr>
        <p:txBody>
          <a:bodyPr>
            <a:spAutoFit/>
          </a:bodyPr>
          <a:lstStyle/>
          <a:p>
            <a:pPr>
              <a:spcBef>
                <a:spcPct val="50000"/>
              </a:spcBef>
            </a:pPr>
            <a:r>
              <a:rPr lang="en-US" sz="1400" b="1">
                <a:latin typeface="Futura Book"/>
              </a:rPr>
              <a:t>4-6 year olds</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itle 1"/>
          <p:cNvSpPr>
            <a:spLocks noGrp="1"/>
          </p:cNvSpPr>
          <p:nvPr>
            <p:ph type="title"/>
          </p:nvPr>
        </p:nvSpPr>
        <p:spPr>
          <a:xfrm>
            <a:off x="612775" y="228600"/>
            <a:ext cx="8153400" cy="990600"/>
          </a:xfrm>
        </p:spPr>
        <p:txBody>
          <a:bodyPr/>
          <a:lstStyle/>
          <a:p>
            <a:r>
              <a:rPr lang="en-US" smtClean="0"/>
              <a:t>Capitol Clock Letters </a:t>
            </a:r>
          </a:p>
        </p:txBody>
      </p:sp>
      <p:sp>
        <p:nvSpPr>
          <p:cNvPr id="82947" name="Content Placeholder 2"/>
          <p:cNvSpPr>
            <a:spLocks noGrp="1"/>
          </p:cNvSpPr>
          <p:nvPr>
            <p:ph sz="quarter" idx="1"/>
          </p:nvPr>
        </p:nvSpPr>
        <p:spPr>
          <a:xfrm>
            <a:off x="304800" y="1219200"/>
            <a:ext cx="8153400" cy="1828800"/>
          </a:xfrm>
        </p:spPr>
        <p:txBody>
          <a:bodyPr/>
          <a:lstStyle/>
          <a:p>
            <a:pPr algn="ctr">
              <a:buFont typeface="Wingdings" pitchFamily="2" charset="2"/>
              <a:buNone/>
            </a:pPr>
            <a:r>
              <a:rPr lang="en-US" sz="11500" smtClean="0"/>
              <a:t>C G O Q S</a:t>
            </a:r>
          </a:p>
        </p:txBody>
      </p:sp>
      <p:cxnSp>
        <p:nvCxnSpPr>
          <p:cNvPr id="5" name="Straight Connector 4"/>
          <p:cNvCxnSpPr/>
          <p:nvPr/>
        </p:nvCxnSpPr>
        <p:spPr>
          <a:xfrm>
            <a:off x="457200" y="2209800"/>
            <a:ext cx="76962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457200" y="2667000"/>
            <a:ext cx="7696200" cy="0"/>
          </a:xfrm>
          <a:prstGeom prst="line">
            <a:avLst/>
          </a:prstGeom>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609600" y="2743200"/>
            <a:ext cx="3048000" cy="3770313"/>
          </a:xfrm>
          <a:prstGeom prst="rect">
            <a:avLst/>
          </a:prstGeom>
          <a:noFill/>
        </p:spPr>
        <p:txBody>
          <a:bodyPr>
            <a:spAutoFit/>
          </a:bodyPr>
          <a:lstStyle/>
          <a:p>
            <a:pPr algn="ctr">
              <a:defRPr/>
            </a:pPr>
            <a:r>
              <a:rPr lang="en-US" sz="23900" dirty="0">
                <a:latin typeface="+mj-lt"/>
                <a:cs typeface="Arial" charset="0"/>
              </a:rPr>
              <a:t>C</a:t>
            </a:r>
          </a:p>
        </p:txBody>
      </p:sp>
      <p:sp>
        <p:nvSpPr>
          <p:cNvPr id="10" name="TextBox 9"/>
          <p:cNvSpPr txBox="1"/>
          <p:nvPr/>
        </p:nvSpPr>
        <p:spPr>
          <a:xfrm>
            <a:off x="4800600" y="2819400"/>
            <a:ext cx="3048000" cy="3770313"/>
          </a:xfrm>
          <a:prstGeom prst="rect">
            <a:avLst/>
          </a:prstGeom>
          <a:noFill/>
        </p:spPr>
        <p:txBody>
          <a:bodyPr>
            <a:spAutoFit/>
          </a:bodyPr>
          <a:lstStyle/>
          <a:p>
            <a:pPr algn="ctr">
              <a:defRPr/>
            </a:pPr>
            <a:r>
              <a:rPr lang="en-US" sz="23900" dirty="0">
                <a:latin typeface="+mj-lt"/>
                <a:cs typeface="Arial" charset="0"/>
              </a:rPr>
              <a:t>G</a:t>
            </a:r>
          </a:p>
        </p:txBody>
      </p:sp>
      <p:sp>
        <p:nvSpPr>
          <p:cNvPr id="11" name="Oval 10"/>
          <p:cNvSpPr/>
          <p:nvPr/>
        </p:nvSpPr>
        <p:spPr>
          <a:xfrm>
            <a:off x="2743200" y="3733800"/>
            <a:ext cx="4572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2" name="Oval 11"/>
          <p:cNvSpPr/>
          <p:nvPr/>
        </p:nvSpPr>
        <p:spPr>
          <a:xfrm>
            <a:off x="6934200" y="3886200"/>
            <a:ext cx="4572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Title 1"/>
          <p:cNvSpPr>
            <a:spLocks noGrp="1"/>
          </p:cNvSpPr>
          <p:nvPr>
            <p:ph type="title"/>
          </p:nvPr>
        </p:nvSpPr>
        <p:spPr>
          <a:xfrm>
            <a:off x="609600" y="152400"/>
            <a:ext cx="8153400" cy="990600"/>
          </a:xfrm>
        </p:spPr>
        <p:txBody>
          <a:bodyPr/>
          <a:lstStyle/>
          <a:p>
            <a:r>
              <a:rPr lang="en-US" smtClean="0"/>
              <a:t>Capitol Begins with a Line </a:t>
            </a:r>
          </a:p>
        </p:txBody>
      </p:sp>
      <p:sp>
        <p:nvSpPr>
          <p:cNvPr id="83971" name="Content Placeholder 2"/>
          <p:cNvSpPr>
            <a:spLocks noGrp="1"/>
          </p:cNvSpPr>
          <p:nvPr>
            <p:ph sz="quarter" idx="1"/>
          </p:nvPr>
        </p:nvSpPr>
        <p:spPr>
          <a:xfrm>
            <a:off x="304800" y="1219200"/>
            <a:ext cx="8153400" cy="1828800"/>
          </a:xfrm>
        </p:spPr>
        <p:txBody>
          <a:bodyPr/>
          <a:lstStyle/>
          <a:p>
            <a:pPr algn="ctr">
              <a:buFont typeface="Wingdings" pitchFamily="2" charset="2"/>
              <a:buNone/>
            </a:pPr>
            <a:r>
              <a:rPr lang="en-US" sz="11500" smtClean="0"/>
              <a:t>A B D E F H I</a:t>
            </a:r>
          </a:p>
        </p:txBody>
      </p:sp>
      <p:cxnSp>
        <p:nvCxnSpPr>
          <p:cNvPr id="5" name="Straight Connector 4"/>
          <p:cNvCxnSpPr/>
          <p:nvPr/>
        </p:nvCxnSpPr>
        <p:spPr>
          <a:xfrm>
            <a:off x="457200" y="2209800"/>
            <a:ext cx="76962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457200" y="2667000"/>
            <a:ext cx="7696200" cy="0"/>
          </a:xfrm>
          <a:prstGeom prst="line">
            <a:avLst/>
          </a:prstGeom>
        </p:spPr>
        <p:style>
          <a:lnRef idx="1">
            <a:schemeClr val="accent1"/>
          </a:lnRef>
          <a:fillRef idx="0">
            <a:schemeClr val="accent1"/>
          </a:fillRef>
          <a:effectRef idx="0">
            <a:schemeClr val="accent1"/>
          </a:effectRef>
          <a:fontRef idx="minor">
            <a:schemeClr val="tx1"/>
          </a:fontRef>
        </p:style>
      </p:cxnSp>
      <p:sp>
        <p:nvSpPr>
          <p:cNvPr id="13" name="Content Placeholder 2"/>
          <p:cNvSpPr txBox="1">
            <a:spLocks/>
          </p:cNvSpPr>
          <p:nvPr/>
        </p:nvSpPr>
        <p:spPr bwMode="auto">
          <a:xfrm>
            <a:off x="381000" y="2895600"/>
            <a:ext cx="8153400" cy="1828800"/>
          </a:xfrm>
          <a:prstGeom prst="rect">
            <a:avLst/>
          </a:prstGeom>
          <a:noFill/>
          <a:ln w="9525">
            <a:noFill/>
            <a:miter lim="800000"/>
            <a:headEnd/>
            <a:tailEnd/>
          </a:ln>
        </p:spPr>
        <p:txBody>
          <a:bodyPr/>
          <a:lstStyle/>
          <a:p>
            <a:pPr marL="319088" indent="-319088" algn="ctr" eaLnBrk="0" hangingPunct="0">
              <a:spcBef>
                <a:spcPts val="700"/>
              </a:spcBef>
              <a:buClr>
                <a:schemeClr val="accent2"/>
              </a:buClr>
              <a:buSzPct val="60000"/>
              <a:buFont typeface="Wingdings" pitchFamily="2" charset="2"/>
              <a:buNone/>
              <a:defRPr/>
            </a:pPr>
            <a:r>
              <a:rPr lang="en-US" sz="11500" dirty="0">
                <a:latin typeface="+mn-lt"/>
                <a:cs typeface="+mn-cs"/>
              </a:rPr>
              <a:t>J K L M N P R</a:t>
            </a:r>
          </a:p>
        </p:txBody>
      </p:sp>
      <p:cxnSp>
        <p:nvCxnSpPr>
          <p:cNvPr id="14" name="Straight Connector 13"/>
          <p:cNvCxnSpPr/>
          <p:nvPr/>
        </p:nvCxnSpPr>
        <p:spPr>
          <a:xfrm>
            <a:off x="533400" y="3886200"/>
            <a:ext cx="76962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533400" y="4343400"/>
            <a:ext cx="7696200" cy="0"/>
          </a:xfrm>
          <a:prstGeom prst="line">
            <a:avLst/>
          </a:prstGeom>
        </p:spPr>
        <p:style>
          <a:lnRef idx="1">
            <a:schemeClr val="accent1"/>
          </a:lnRef>
          <a:fillRef idx="0">
            <a:schemeClr val="accent1"/>
          </a:fillRef>
          <a:effectRef idx="0">
            <a:schemeClr val="accent1"/>
          </a:effectRef>
          <a:fontRef idx="minor">
            <a:schemeClr val="tx1"/>
          </a:fontRef>
        </p:style>
      </p:cxnSp>
      <p:sp>
        <p:nvSpPr>
          <p:cNvPr id="16" name="Content Placeholder 2"/>
          <p:cNvSpPr txBox="1">
            <a:spLocks/>
          </p:cNvSpPr>
          <p:nvPr/>
        </p:nvSpPr>
        <p:spPr bwMode="auto">
          <a:xfrm>
            <a:off x="533400" y="4648200"/>
            <a:ext cx="8153400" cy="1828800"/>
          </a:xfrm>
          <a:prstGeom prst="rect">
            <a:avLst/>
          </a:prstGeom>
          <a:noFill/>
          <a:ln w="9525">
            <a:noFill/>
            <a:miter lim="800000"/>
            <a:headEnd/>
            <a:tailEnd/>
          </a:ln>
        </p:spPr>
        <p:txBody>
          <a:bodyPr/>
          <a:lstStyle/>
          <a:p>
            <a:pPr marL="319088" indent="-319088" algn="ctr" eaLnBrk="0" hangingPunct="0">
              <a:spcBef>
                <a:spcPts val="700"/>
              </a:spcBef>
              <a:buClr>
                <a:schemeClr val="accent2"/>
              </a:buClr>
              <a:buSzPct val="60000"/>
              <a:buFont typeface="Wingdings" pitchFamily="2" charset="2"/>
              <a:buNone/>
              <a:defRPr/>
            </a:pPr>
            <a:r>
              <a:rPr lang="en-US" sz="11500" dirty="0">
                <a:latin typeface="+mn-lt"/>
                <a:cs typeface="+mn-cs"/>
              </a:rPr>
              <a:t>TUY</a:t>
            </a:r>
          </a:p>
        </p:txBody>
      </p:sp>
      <p:cxnSp>
        <p:nvCxnSpPr>
          <p:cNvPr id="17" name="Straight Connector 16"/>
          <p:cNvCxnSpPr/>
          <p:nvPr/>
        </p:nvCxnSpPr>
        <p:spPr>
          <a:xfrm>
            <a:off x="685800" y="5638800"/>
            <a:ext cx="76962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685800" y="6096000"/>
            <a:ext cx="7696200" cy="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itle 1"/>
          <p:cNvSpPr>
            <a:spLocks noGrp="1"/>
          </p:cNvSpPr>
          <p:nvPr>
            <p:ph type="title"/>
          </p:nvPr>
        </p:nvSpPr>
        <p:spPr>
          <a:xfrm>
            <a:off x="609600" y="152400"/>
            <a:ext cx="8153400" cy="990600"/>
          </a:xfrm>
        </p:spPr>
        <p:txBody>
          <a:bodyPr/>
          <a:lstStyle/>
          <a:p>
            <a:r>
              <a:rPr lang="en-US" smtClean="0"/>
              <a:t>Capitol Begins with a diagonal line  </a:t>
            </a:r>
          </a:p>
        </p:txBody>
      </p:sp>
      <p:sp>
        <p:nvSpPr>
          <p:cNvPr id="84995" name="Content Placeholder 2"/>
          <p:cNvSpPr>
            <a:spLocks noGrp="1"/>
          </p:cNvSpPr>
          <p:nvPr>
            <p:ph sz="quarter" idx="1"/>
          </p:nvPr>
        </p:nvSpPr>
        <p:spPr>
          <a:xfrm>
            <a:off x="304800" y="1219200"/>
            <a:ext cx="8153400" cy="1828800"/>
          </a:xfrm>
        </p:spPr>
        <p:txBody>
          <a:bodyPr/>
          <a:lstStyle/>
          <a:p>
            <a:pPr algn="ctr">
              <a:buFont typeface="Wingdings" pitchFamily="2" charset="2"/>
              <a:buNone/>
            </a:pPr>
            <a:r>
              <a:rPr lang="en-US" sz="11500" smtClean="0"/>
              <a:t>V W X Z</a:t>
            </a:r>
          </a:p>
        </p:txBody>
      </p:sp>
      <p:cxnSp>
        <p:nvCxnSpPr>
          <p:cNvPr id="5" name="Straight Connector 4"/>
          <p:cNvCxnSpPr/>
          <p:nvPr/>
        </p:nvCxnSpPr>
        <p:spPr>
          <a:xfrm>
            <a:off x="457200" y="2209800"/>
            <a:ext cx="76962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533400" y="2667000"/>
            <a:ext cx="7696200" cy="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Title 1"/>
          <p:cNvSpPr>
            <a:spLocks noGrp="1"/>
          </p:cNvSpPr>
          <p:nvPr>
            <p:ph type="title"/>
          </p:nvPr>
        </p:nvSpPr>
        <p:spPr>
          <a:xfrm>
            <a:off x="612775" y="228600"/>
            <a:ext cx="8153400" cy="990600"/>
          </a:xfrm>
        </p:spPr>
        <p:txBody>
          <a:bodyPr/>
          <a:lstStyle/>
          <a:p>
            <a:r>
              <a:rPr lang="en-US" smtClean="0"/>
              <a:t>Lower Case Clock Letters </a:t>
            </a:r>
          </a:p>
        </p:txBody>
      </p:sp>
      <p:sp>
        <p:nvSpPr>
          <p:cNvPr id="86019" name="Content Placeholder 2"/>
          <p:cNvSpPr>
            <a:spLocks noGrp="1"/>
          </p:cNvSpPr>
          <p:nvPr>
            <p:ph sz="quarter" idx="1"/>
          </p:nvPr>
        </p:nvSpPr>
        <p:spPr>
          <a:xfrm>
            <a:off x="304800" y="1219200"/>
            <a:ext cx="8153400" cy="1828800"/>
          </a:xfrm>
        </p:spPr>
        <p:txBody>
          <a:bodyPr/>
          <a:lstStyle/>
          <a:p>
            <a:pPr>
              <a:buFont typeface="Wingdings" pitchFamily="2" charset="2"/>
              <a:buNone/>
            </a:pPr>
            <a:r>
              <a:rPr lang="en-US" sz="9600" smtClean="0"/>
              <a:t>a c d f g o s qu </a:t>
            </a:r>
          </a:p>
        </p:txBody>
      </p:sp>
      <p:cxnSp>
        <p:nvCxnSpPr>
          <p:cNvPr id="5" name="Straight Connector 4"/>
          <p:cNvCxnSpPr/>
          <p:nvPr/>
        </p:nvCxnSpPr>
        <p:spPr>
          <a:xfrm>
            <a:off x="457200" y="1905000"/>
            <a:ext cx="76962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457200" y="2438400"/>
            <a:ext cx="7696200" cy="0"/>
          </a:xfrm>
          <a:prstGeom prst="line">
            <a:avLst/>
          </a:prstGeom>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609600" y="2743200"/>
            <a:ext cx="3048000" cy="3770313"/>
          </a:xfrm>
          <a:prstGeom prst="rect">
            <a:avLst/>
          </a:prstGeom>
          <a:noFill/>
        </p:spPr>
        <p:txBody>
          <a:bodyPr>
            <a:spAutoFit/>
          </a:bodyPr>
          <a:lstStyle/>
          <a:p>
            <a:pPr algn="ctr">
              <a:defRPr/>
            </a:pPr>
            <a:r>
              <a:rPr lang="en-US" sz="23900" dirty="0">
                <a:latin typeface="+mj-lt"/>
                <a:cs typeface="Arial" charset="0"/>
              </a:rPr>
              <a:t>a</a:t>
            </a:r>
          </a:p>
        </p:txBody>
      </p:sp>
      <p:sp>
        <p:nvSpPr>
          <p:cNvPr id="10" name="TextBox 9"/>
          <p:cNvSpPr txBox="1"/>
          <p:nvPr/>
        </p:nvSpPr>
        <p:spPr>
          <a:xfrm>
            <a:off x="4800600" y="2819400"/>
            <a:ext cx="3048000" cy="3770313"/>
          </a:xfrm>
          <a:prstGeom prst="rect">
            <a:avLst/>
          </a:prstGeom>
          <a:noFill/>
        </p:spPr>
        <p:txBody>
          <a:bodyPr>
            <a:spAutoFit/>
          </a:bodyPr>
          <a:lstStyle/>
          <a:p>
            <a:pPr algn="ctr">
              <a:defRPr/>
            </a:pPr>
            <a:r>
              <a:rPr lang="en-US" sz="23900" dirty="0">
                <a:latin typeface="+mj-lt"/>
                <a:cs typeface="Arial" charset="0"/>
              </a:rPr>
              <a:t>d</a:t>
            </a:r>
          </a:p>
        </p:txBody>
      </p:sp>
      <p:sp>
        <p:nvSpPr>
          <p:cNvPr id="11" name="Oval 10"/>
          <p:cNvSpPr/>
          <p:nvPr/>
        </p:nvSpPr>
        <p:spPr>
          <a:xfrm>
            <a:off x="2362200" y="4572000"/>
            <a:ext cx="4572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2" name="Oval 11"/>
          <p:cNvSpPr/>
          <p:nvPr/>
        </p:nvSpPr>
        <p:spPr>
          <a:xfrm>
            <a:off x="6553200" y="4572000"/>
            <a:ext cx="4572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Title 1"/>
          <p:cNvSpPr>
            <a:spLocks noGrp="1"/>
          </p:cNvSpPr>
          <p:nvPr>
            <p:ph type="title"/>
          </p:nvPr>
        </p:nvSpPr>
        <p:spPr>
          <a:xfrm>
            <a:off x="612775" y="228600"/>
            <a:ext cx="8153400" cy="990600"/>
          </a:xfrm>
        </p:spPr>
        <p:txBody>
          <a:bodyPr/>
          <a:lstStyle/>
          <a:p>
            <a:r>
              <a:rPr lang="en-US" smtClean="0"/>
              <a:t>Lower Case Begin with lines </a:t>
            </a:r>
          </a:p>
        </p:txBody>
      </p:sp>
      <p:sp>
        <p:nvSpPr>
          <p:cNvPr id="87043" name="Content Placeholder 2"/>
          <p:cNvSpPr>
            <a:spLocks noGrp="1"/>
          </p:cNvSpPr>
          <p:nvPr>
            <p:ph sz="quarter" idx="1"/>
          </p:nvPr>
        </p:nvSpPr>
        <p:spPr>
          <a:xfrm>
            <a:off x="0" y="1219200"/>
            <a:ext cx="9144000" cy="1828800"/>
          </a:xfrm>
        </p:spPr>
        <p:txBody>
          <a:bodyPr/>
          <a:lstStyle/>
          <a:p>
            <a:pPr>
              <a:buFont typeface="Wingdings" pitchFamily="2" charset="2"/>
              <a:buNone/>
            </a:pPr>
            <a:r>
              <a:rPr lang="en-US" sz="9600" smtClean="0"/>
              <a:t>b e h </a:t>
            </a:r>
            <a:r>
              <a:rPr lang="en-US" sz="9600" smtClean="0">
                <a:latin typeface="Arial" pitchFamily="34" charset="0"/>
                <a:cs typeface="Arial" pitchFamily="34" charset="0"/>
              </a:rPr>
              <a:t>j</a:t>
            </a:r>
            <a:r>
              <a:rPr lang="en-US" sz="9600" smtClean="0"/>
              <a:t> m n p r u y</a:t>
            </a:r>
          </a:p>
        </p:txBody>
      </p:sp>
      <p:cxnSp>
        <p:nvCxnSpPr>
          <p:cNvPr id="5" name="Straight Connector 4"/>
          <p:cNvCxnSpPr/>
          <p:nvPr/>
        </p:nvCxnSpPr>
        <p:spPr>
          <a:xfrm>
            <a:off x="457200" y="1905000"/>
            <a:ext cx="81534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457200" y="2438400"/>
            <a:ext cx="8229600" cy="0"/>
          </a:xfrm>
          <a:prstGeom prst="line">
            <a:avLst/>
          </a:prstGeom>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609600" y="2743200"/>
            <a:ext cx="3048000" cy="3770313"/>
          </a:xfrm>
          <a:prstGeom prst="rect">
            <a:avLst/>
          </a:prstGeom>
          <a:noFill/>
        </p:spPr>
        <p:txBody>
          <a:bodyPr>
            <a:spAutoFit/>
          </a:bodyPr>
          <a:lstStyle/>
          <a:p>
            <a:pPr algn="ctr">
              <a:defRPr/>
            </a:pPr>
            <a:r>
              <a:rPr lang="en-US" sz="23900" dirty="0">
                <a:latin typeface="+mj-lt"/>
                <a:cs typeface="Arial" charset="0"/>
              </a:rPr>
              <a:t>b</a:t>
            </a:r>
          </a:p>
        </p:txBody>
      </p:sp>
      <p:sp>
        <p:nvSpPr>
          <p:cNvPr id="10" name="TextBox 9"/>
          <p:cNvSpPr txBox="1"/>
          <p:nvPr/>
        </p:nvSpPr>
        <p:spPr>
          <a:xfrm>
            <a:off x="4800600" y="2819400"/>
            <a:ext cx="3048000" cy="3770313"/>
          </a:xfrm>
          <a:prstGeom prst="rect">
            <a:avLst/>
          </a:prstGeom>
          <a:noFill/>
        </p:spPr>
        <p:txBody>
          <a:bodyPr>
            <a:spAutoFit/>
          </a:bodyPr>
          <a:lstStyle/>
          <a:p>
            <a:pPr algn="ctr">
              <a:defRPr/>
            </a:pPr>
            <a:r>
              <a:rPr lang="en-US" sz="23900" dirty="0">
                <a:latin typeface="+mj-lt"/>
                <a:cs typeface="Arial" charset="0"/>
              </a:rPr>
              <a:t>m</a:t>
            </a:r>
          </a:p>
        </p:txBody>
      </p:sp>
      <p:sp>
        <p:nvSpPr>
          <p:cNvPr id="11" name="Oval 10"/>
          <p:cNvSpPr/>
          <p:nvPr/>
        </p:nvSpPr>
        <p:spPr>
          <a:xfrm>
            <a:off x="1371600" y="3505200"/>
            <a:ext cx="4572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2" name="Oval 11"/>
          <p:cNvSpPr/>
          <p:nvPr/>
        </p:nvSpPr>
        <p:spPr>
          <a:xfrm>
            <a:off x="5334000" y="4267200"/>
            <a:ext cx="4572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itle 3"/>
          <p:cNvSpPr>
            <a:spLocks noGrp="1"/>
          </p:cNvSpPr>
          <p:nvPr>
            <p:ph type="title"/>
          </p:nvPr>
        </p:nvSpPr>
        <p:spPr/>
        <p:txBody>
          <a:bodyPr/>
          <a:lstStyle/>
          <a:p>
            <a:r>
              <a:rPr lang="en-US" smtClean="0"/>
              <a:t>1, 2 or 3 Lines?</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Title 1"/>
          <p:cNvSpPr>
            <a:spLocks noGrp="1"/>
          </p:cNvSpPr>
          <p:nvPr>
            <p:ph type="title"/>
          </p:nvPr>
        </p:nvSpPr>
        <p:spPr>
          <a:xfrm>
            <a:off x="612775" y="228600"/>
            <a:ext cx="8153400" cy="990600"/>
          </a:xfrm>
        </p:spPr>
        <p:txBody>
          <a:bodyPr/>
          <a:lstStyle/>
          <a:p>
            <a:r>
              <a:rPr lang="en-US" smtClean="0"/>
              <a:t>Handwriting Principles </a:t>
            </a:r>
          </a:p>
        </p:txBody>
      </p:sp>
      <p:pic>
        <p:nvPicPr>
          <p:cNvPr id="89091" name="Picture 2"/>
          <p:cNvPicPr>
            <a:picLocks noChangeAspect="1" noChangeArrowheads="1"/>
          </p:cNvPicPr>
          <p:nvPr/>
        </p:nvPicPr>
        <p:blipFill>
          <a:blip r:embed="rId3" cstate="print"/>
          <a:srcRect/>
          <a:stretch>
            <a:fillRect/>
          </a:stretch>
        </p:blipFill>
        <p:spPr bwMode="auto">
          <a:xfrm>
            <a:off x="1066800" y="3429000"/>
            <a:ext cx="7273925" cy="2971800"/>
          </a:xfrm>
          <a:prstGeom prst="rect">
            <a:avLst/>
          </a:prstGeom>
          <a:noFill/>
          <a:ln w="9525">
            <a:noFill/>
            <a:miter lim="800000"/>
            <a:headEnd/>
            <a:tailEnd/>
          </a:ln>
        </p:spPr>
      </p:pic>
      <p:sp>
        <p:nvSpPr>
          <p:cNvPr id="5" name="TextBox 4"/>
          <p:cNvSpPr txBox="1">
            <a:spLocks noChangeArrowheads="1"/>
          </p:cNvSpPr>
          <p:nvPr/>
        </p:nvSpPr>
        <p:spPr bwMode="auto">
          <a:xfrm>
            <a:off x="381000" y="1981200"/>
            <a:ext cx="2057400" cy="923925"/>
          </a:xfrm>
          <a:prstGeom prst="rect">
            <a:avLst/>
          </a:prstGeom>
          <a:noFill/>
          <a:ln w="9525">
            <a:noFill/>
            <a:miter lim="800000"/>
            <a:headEnd/>
            <a:tailEnd/>
          </a:ln>
        </p:spPr>
        <p:txBody>
          <a:bodyPr>
            <a:spAutoFit/>
          </a:bodyPr>
          <a:lstStyle/>
          <a:p>
            <a:r>
              <a:rPr lang="en-US"/>
              <a:t>Teach the labels to the handwriting grid</a:t>
            </a:r>
          </a:p>
        </p:txBody>
      </p:sp>
      <p:sp>
        <p:nvSpPr>
          <p:cNvPr id="6" name="TextBox 5"/>
          <p:cNvSpPr txBox="1">
            <a:spLocks noChangeArrowheads="1"/>
          </p:cNvSpPr>
          <p:nvPr/>
        </p:nvSpPr>
        <p:spPr bwMode="auto">
          <a:xfrm>
            <a:off x="2590800" y="1981200"/>
            <a:ext cx="3048000" cy="1200150"/>
          </a:xfrm>
          <a:prstGeom prst="rect">
            <a:avLst/>
          </a:prstGeom>
          <a:noFill/>
          <a:ln w="9525">
            <a:noFill/>
            <a:miter lim="800000"/>
            <a:headEnd/>
            <a:tailEnd/>
          </a:ln>
        </p:spPr>
        <p:txBody>
          <a:bodyPr>
            <a:spAutoFit/>
          </a:bodyPr>
          <a:lstStyle/>
          <a:p>
            <a:r>
              <a:rPr lang="en-US"/>
              <a:t>I prefer more technical terms… top, middle, bottom, under the bottom  along with mnemonics</a:t>
            </a:r>
          </a:p>
        </p:txBody>
      </p:sp>
      <p:sp>
        <p:nvSpPr>
          <p:cNvPr id="7" name="TextBox 6"/>
          <p:cNvSpPr txBox="1">
            <a:spLocks noChangeArrowheads="1"/>
          </p:cNvSpPr>
          <p:nvPr/>
        </p:nvSpPr>
        <p:spPr bwMode="auto">
          <a:xfrm>
            <a:off x="6172200" y="1981200"/>
            <a:ext cx="2286000" cy="923925"/>
          </a:xfrm>
          <a:prstGeom prst="rect">
            <a:avLst/>
          </a:prstGeom>
          <a:noFill/>
          <a:ln w="9525">
            <a:noFill/>
            <a:miter lim="800000"/>
            <a:headEnd/>
            <a:tailEnd/>
          </a:ln>
        </p:spPr>
        <p:txBody>
          <a:bodyPr>
            <a:spAutoFit/>
          </a:bodyPr>
          <a:lstStyle/>
          <a:p>
            <a:r>
              <a:rPr lang="en-US"/>
              <a:t>The clock mnemonic might be helpful</a:t>
            </a:r>
          </a:p>
        </p:txBody>
      </p:sp>
      <p:sp>
        <p:nvSpPr>
          <p:cNvPr id="8" name="TextBox 7"/>
          <p:cNvSpPr txBox="1">
            <a:spLocks noChangeArrowheads="1"/>
          </p:cNvSpPr>
          <p:nvPr/>
        </p:nvSpPr>
        <p:spPr bwMode="auto">
          <a:xfrm>
            <a:off x="0" y="3429000"/>
            <a:ext cx="762000" cy="369888"/>
          </a:xfrm>
          <a:prstGeom prst="rect">
            <a:avLst/>
          </a:prstGeom>
          <a:noFill/>
          <a:ln w="9525">
            <a:noFill/>
            <a:miter lim="800000"/>
            <a:headEnd/>
            <a:tailEnd/>
          </a:ln>
        </p:spPr>
        <p:txBody>
          <a:bodyPr>
            <a:spAutoFit/>
          </a:bodyPr>
          <a:lstStyle/>
          <a:p>
            <a:r>
              <a:rPr lang="en-US"/>
              <a:t>Top</a:t>
            </a:r>
          </a:p>
        </p:txBody>
      </p:sp>
      <p:sp>
        <p:nvSpPr>
          <p:cNvPr id="9" name="TextBox 8"/>
          <p:cNvSpPr txBox="1">
            <a:spLocks noChangeArrowheads="1"/>
          </p:cNvSpPr>
          <p:nvPr/>
        </p:nvSpPr>
        <p:spPr bwMode="auto">
          <a:xfrm>
            <a:off x="0" y="4267200"/>
            <a:ext cx="1066800" cy="369888"/>
          </a:xfrm>
          <a:prstGeom prst="rect">
            <a:avLst/>
          </a:prstGeom>
          <a:noFill/>
          <a:ln w="9525">
            <a:noFill/>
            <a:miter lim="800000"/>
            <a:headEnd/>
            <a:tailEnd/>
          </a:ln>
        </p:spPr>
        <p:txBody>
          <a:bodyPr>
            <a:spAutoFit/>
          </a:bodyPr>
          <a:lstStyle/>
          <a:p>
            <a:r>
              <a:rPr lang="en-US"/>
              <a:t>Middle</a:t>
            </a:r>
          </a:p>
        </p:txBody>
      </p:sp>
      <p:sp>
        <p:nvSpPr>
          <p:cNvPr id="10" name="TextBox 9"/>
          <p:cNvSpPr txBox="1">
            <a:spLocks noChangeArrowheads="1"/>
          </p:cNvSpPr>
          <p:nvPr/>
        </p:nvSpPr>
        <p:spPr bwMode="auto">
          <a:xfrm>
            <a:off x="0" y="5029200"/>
            <a:ext cx="990600" cy="369888"/>
          </a:xfrm>
          <a:prstGeom prst="rect">
            <a:avLst/>
          </a:prstGeom>
          <a:noFill/>
          <a:ln w="9525">
            <a:noFill/>
            <a:miter lim="800000"/>
            <a:headEnd/>
            <a:tailEnd/>
          </a:ln>
        </p:spPr>
        <p:txBody>
          <a:bodyPr>
            <a:spAutoFit/>
          </a:bodyPr>
          <a:lstStyle/>
          <a:p>
            <a:r>
              <a:rPr lang="en-US"/>
              <a:t>Bottom</a:t>
            </a:r>
          </a:p>
        </p:txBody>
      </p:sp>
      <p:sp>
        <p:nvSpPr>
          <p:cNvPr id="11" name="TextBox 10"/>
          <p:cNvSpPr txBox="1">
            <a:spLocks noChangeArrowheads="1"/>
          </p:cNvSpPr>
          <p:nvPr/>
        </p:nvSpPr>
        <p:spPr bwMode="auto">
          <a:xfrm>
            <a:off x="0" y="5715000"/>
            <a:ext cx="914400" cy="369888"/>
          </a:xfrm>
          <a:prstGeom prst="rect">
            <a:avLst/>
          </a:prstGeom>
          <a:noFill/>
          <a:ln w="9525">
            <a:noFill/>
            <a:miter lim="800000"/>
            <a:headEnd/>
            <a:tailEnd/>
          </a:ln>
        </p:spPr>
        <p:txBody>
          <a:bodyPr>
            <a:spAutoFit/>
          </a:bodyPr>
          <a:lstStyle/>
          <a:p>
            <a:r>
              <a:rPr lang="en-US"/>
              <a:t>Under</a:t>
            </a:r>
          </a:p>
        </p:txBody>
      </p:sp>
      <p:sp>
        <p:nvSpPr>
          <p:cNvPr id="12" name="Cloud 11"/>
          <p:cNvSpPr/>
          <p:nvPr/>
        </p:nvSpPr>
        <p:spPr>
          <a:xfrm>
            <a:off x="1447800" y="3429000"/>
            <a:ext cx="1066800" cy="609600"/>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1027" name="Picture 3" descr="C:\Documents and Settings\rfrantu\My Documents\My Pictures\Microsoft Clip Organizer\j0361468.wmf"/>
          <p:cNvPicPr>
            <a:picLocks noChangeAspect="1" noChangeArrowheads="1"/>
          </p:cNvPicPr>
          <p:nvPr/>
        </p:nvPicPr>
        <p:blipFill>
          <a:blip r:embed="rId4" cstate="print"/>
          <a:srcRect/>
          <a:stretch>
            <a:fillRect/>
          </a:stretch>
        </p:blipFill>
        <p:spPr bwMode="auto">
          <a:xfrm>
            <a:off x="2362200" y="4114800"/>
            <a:ext cx="1836738" cy="628650"/>
          </a:xfrm>
          <a:prstGeom prst="rect">
            <a:avLst/>
          </a:prstGeom>
          <a:noFill/>
          <a:ln w="9525">
            <a:noFill/>
            <a:miter lim="800000"/>
            <a:headEnd/>
            <a:tailEnd/>
          </a:ln>
        </p:spPr>
      </p:pic>
      <p:pic>
        <p:nvPicPr>
          <p:cNvPr id="1028" name="Picture 4" descr="C:\Documents and Settings\rfrantu\My Documents\My Pictures\Microsoft Clip Organizer\j0437459.wmf"/>
          <p:cNvPicPr>
            <a:picLocks noChangeAspect="1" noChangeArrowheads="1"/>
          </p:cNvPicPr>
          <p:nvPr/>
        </p:nvPicPr>
        <p:blipFill>
          <a:blip r:embed="rId5" cstate="print"/>
          <a:srcRect/>
          <a:stretch>
            <a:fillRect/>
          </a:stretch>
        </p:blipFill>
        <p:spPr bwMode="auto">
          <a:xfrm>
            <a:off x="1295400" y="4419600"/>
            <a:ext cx="862013" cy="773113"/>
          </a:xfrm>
          <a:prstGeom prst="rect">
            <a:avLst/>
          </a:prstGeom>
          <a:noFill/>
          <a:ln w="9525">
            <a:noFill/>
            <a:miter lim="800000"/>
            <a:headEnd/>
            <a:tailEnd/>
          </a:ln>
        </p:spPr>
      </p:pic>
      <p:pic>
        <p:nvPicPr>
          <p:cNvPr id="1029" name="Picture 5" descr="C:\Documents and Settings\rfrantu\My Documents\My Pictures\Microsoft Clip Organizer\j0417528.wmf"/>
          <p:cNvPicPr>
            <a:picLocks noChangeAspect="1" noChangeArrowheads="1"/>
          </p:cNvPicPr>
          <p:nvPr/>
        </p:nvPicPr>
        <p:blipFill>
          <a:blip r:embed="rId6" cstate="print"/>
          <a:srcRect/>
          <a:stretch>
            <a:fillRect/>
          </a:stretch>
        </p:blipFill>
        <p:spPr bwMode="auto">
          <a:xfrm>
            <a:off x="3124200" y="5410200"/>
            <a:ext cx="1104900" cy="800100"/>
          </a:xfrm>
          <a:prstGeom prst="rect">
            <a:avLst/>
          </a:prstGeom>
          <a:noFill/>
          <a:ln w="9525">
            <a:noFill/>
            <a:miter lim="800000"/>
            <a:headEnd/>
            <a:tailEnd/>
          </a:ln>
        </p:spPr>
      </p:pic>
      <p:pic>
        <p:nvPicPr>
          <p:cNvPr id="1030" name="Picture 6" descr="C:\Documents and Settings\rfrantu\My Documents\My Pictures\Microsoft Clip Organizer\j0232246.wmf"/>
          <p:cNvPicPr>
            <a:picLocks noChangeAspect="1" noChangeArrowheads="1"/>
          </p:cNvPicPr>
          <p:nvPr/>
        </p:nvPicPr>
        <p:blipFill>
          <a:blip r:embed="rId7" cstate="print"/>
          <a:srcRect/>
          <a:stretch>
            <a:fillRect/>
          </a:stretch>
        </p:blipFill>
        <p:spPr bwMode="auto">
          <a:xfrm>
            <a:off x="1600200" y="5562600"/>
            <a:ext cx="1225550" cy="493713"/>
          </a:xfrm>
          <a:prstGeom prst="rect">
            <a:avLst/>
          </a:prstGeom>
          <a:noFill/>
          <a:ln w="9525">
            <a:noFill/>
            <a:miter lim="800000"/>
            <a:headEnd/>
            <a:tailEnd/>
          </a:ln>
        </p:spPr>
      </p:pic>
      <p:pic>
        <p:nvPicPr>
          <p:cNvPr id="1031" name="Picture 7" descr="C:\Documents and Settings\rfrantu\My Documents\My Pictures\Microsoft Clip Organizer\j0424232.wmf"/>
          <p:cNvPicPr>
            <a:picLocks noChangeAspect="1" noChangeArrowheads="1"/>
          </p:cNvPicPr>
          <p:nvPr/>
        </p:nvPicPr>
        <p:blipFill>
          <a:blip r:embed="rId8" cstate="print"/>
          <a:srcRect/>
          <a:stretch>
            <a:fillRect/>
          </a:stretch>
        </p:blipFill>
        <p:spPr bwMode="auto">
          <a:xfrm>
            <a:off x="4724400" y="3581400"/>
            <a:ext cx="1765300" cy="1765300"/>
          </a:xfrm>
          <a:prstGeom prst="rect">
            <a:avLst/>
          </a:prstGeom>
          <a:noFill/>
          <a:ln w="9525">
            <a:noFill/>
            <a:miter lim="800000"/>
            <a:headEnd/>
            <a:tailEnd/>
          </a:ln>
        </p:spPr>
      </p:pic>
      <p:pic>
        <p:nvPicPr>
          <p:cNvPr id="1032" name="Picture 8" descr="C:\Documents and Settings\rfrantu\My Documents\My Pictures\Microsoft Clip Organizer\j0424232.wmf"/>
          <p:cNvPicPr>
            <a:picLocks noChangeAspect="1" noChangeArrowheads="1"/>
          </p:cNvPicPr>
          <p:nvPr/>
        </p:nvPicPr>
        <p:blipFill>
          <a:blip r:embed="rId8" cstate="print"/>
          <a:srcRect/>
          <a:stretch>
            <a:fillRect/>
          </a:stretch>
        </p:blipFill>
        <p:spPr bwMode="auto">
          <a:xfrm>
            <a:off x="6705600" y="4343400"/>
            <a:ext cx="958850" cy="9588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par>
                                <p:cTn id="8" presetID="9"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dissolve">
                                      <p:cBhvr>
                                        <p:cTn id="10" dur="500"/>
                                        <p:tgtEl>
                                          <p:spTgt spid="8"/>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dissolve">
                                      <p:cBhvr>
                                        <p:cTn id="13" dur="500"/>
                                        <p:tgtEl>
                                          <p:spTgt spid="9"/>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dissolve">
                                      <p:cBhvr>
                                        <p:cTn id="16" dur="500"/>
                                        <p:tgtEl>
                                          <p:spTgt spid="10"/>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dissolve">
                                      <p:cBhvr>
                                        <p:cTn id="19" dur="500"/>
                                        <p:tgtEl>
                                          <p:spTgt spid="11"/>
                                        </p:tgtEl>
                                      </p:cBhvr>
                                    </p:animEffect>
                                  </p:childTnLst>
                                </p:cTn>
                              </p:par>
                            </p:childTnLst>
                          </p:cTn>
                        </p:par>
                      </p:childTnLst>
                    </p:cTn>
                  </p:par>
                  <p:par>
                    <p:cTn id="20" fill="hold">
                      <p:stCondLst>
                        <p:cond delay="indefinite"/>
                      </p:stCondLst>
                      <p:childTnLst>
                        <p:par>
                          <p:cTn id="21" fill="hold">
                            <p:stCondLst>
                              <p:cond delay="0"/>
                            </p:stCondLst>
                            <p:childTnLst>
                              <p:par>
                                <p:cTn id="22" presetID="9" presetClass="entr" presetSubtype="0"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dissolve">
                                      <p:cBhvr>
                                        <p:cTn id="24" dur="500"/>
                                        <p:tgtEl>
                                          <p:spTgt spid="6"/>
                                        </p:tgtEl>
                                      </p:cBhvr>
                                    </p:animEffect>
                                  </p:childTnLst>
                                </p:cTn>
                              </p:par>
                            </p:childTnLst>
                          </p:cTn>
                        </p:par>
                      </p:childTnLst>
                    </p:cTn>
                  </p:par>
                  <p:par>
                    <p:cTn id="25" fill="hold">
                      <p:stCondLst>
                        <p:cond delay="indefinite"/>
                      </p:stCondLst>
                      <p:childTnLst>
                        <p:par>
                          <p:cTn id="26" fill="hold">
                            <p:stCondLst>
                              <p:cond delay="0"/>
                            </p:stCondLst>
                            <p:childTnLst>
                              <p:par>
                                <p:cTn id="27" presetID="9" presetClass="entr" presetSubtype="0" fill="hold" nodeType="click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dissolve">
                                      <p:cBhvr>
                                        <p:cTn id="29" dur="500"/>
                                        <p:tgtEl>
                                          <p:spTgt spid="12"/>
                                        </p:tgtEl>
                                      </p:cBhvr>
                                    </p:animEffect>
                                  </p:childTnLst>
                                </p:cTn>
                              </p:par>
                              <p:par>
                                <p:cTn id="30" presetID="9" presetClass="entr" presetSubtype="0" fill="hold" nodeType="withEffect">
                                  <p:stCondLst>
                                    <p:cond delay="0"/>
                                  </p:stCondLst>
                                  <p:childTnLst>
                                    <p:set>
                                      <p:cBhvr>
                                        <p:cTn id="31" dur="1" fill="hold">
                                          <p:stCondLst>
                                            <p:cond delay="0"/>
                                          </p:stCondLst>
                                        </p:cTn>
                                        <p:tgtEl>
                                          <p:spTgt spid="1027"/>
                                        </p:tgtEl>
                                        <p:attrNameLst>
                                          <p:attrName>style.visibility</p:attrName>
                                        </p:attrNameLst>
                                      </p:cBhvr>
                                      <p:to>
                                        <p:strVal val="visible"/>
                                      </p:to>
                                    </p:set>
                                    <p:animEffect transition="in" filter="dissolve">
                                      <p:cBhvr>
                                        <p:cTn id="32" dur="500"/>
                                        <p:tgtEl>
                                          <p:spTgt spid="1027"/>
                                        </p:tgtEl>
                                      </p:cBhvr>
                                    </p:animEffect>
                                  </p:childTnLst>
                                </p:cTn>
                              </p:par>
                              <p:par>
                                <p:cTn id="33" presetID="9" presetClass="entr" presetSubtype="0" fill="hold" nodeType="withEffect">
                                  <p:stCondLst>
                                    <p:cond delay="0"/>
                                  </p:stCondLst>
                                  <p:childTnLst>
                                    <p:set>
                                      <p:cBhvr>
                                        <p:cTn id="34" dur="1" fill="hold">
                                          <p:stCondLst>
                                            <p:cond delay="0"/>
                                          </p:stCondLst>
                                        </p:cTn>
                                        <p:tgtEl>
                                          <p:spTgt spid="1028"/>
                                        </p:tgtEl>
                                        <p:attrNameLst>
                                          <p:attrName>style.visibility</p:attrName>
                                        </p:attrNameLst>
                                      </p:cBhvr>
                                      <p:to>
                                        <p:strVal val="visible"/>
                                      </p:to>
                                    </p:set>
                                    <p:animEffect transition="in" filter="dissolve">
                                      <p:cBhvr>
                                        <p:cTn id="35" dur="500"/>
                                        <p:tgtEl>
                                          <p:spTgt spid="1028"/>
                                        </p:tgtEl>
                                      </p:cBhvr>
                                    </p:animEffect>
                                  </p:childTnLst>
                                </p:cTn>
                              </p:par>
                              <p:par>
                                <p:cTn id="36" presetID="9" presetClass="entr" presetSubtype="0" fill="hold" nodeType="withEffect">
                                  <p:stCondLst>
                                    <p:cond delay="0"/>
                                  </p:stCondLst>
                                  <p:childTnLst>
                                    <p:set>
                                      <p:cBhvr>
                                        <p:cTn id="37" dur="1" fill="hold">
                                          <p:stCondLst>
                                            <p:cond delay="0"/>
                                          </p:stCondLst>
                                        </p:cTn>
                                        <p:tgtEl>
                                          <p:spTgt spid="1029"/>
                                        </p:tgtEl>
                                        <p:attrNameLst>
                                          <p:attrName>style.visibility</p:attrName>
                                        </p:attrNameLst>
                                      </p:cBhvr>
                                      <p:to>
                                        <p:strVal val="visible"/>
                                      </p:to>
                                    </p:set>
                                    <p:animEffect transition="in" filter="dissolve">
                                      <p:cBhvr>
                                        <p:cTn id="38" dur="500"/>
                                        <p:tgtEl>
                                          <p:spTgt spid="1029"/>
                                        </p:tgtEl>
                                      </p:cBhvr>
                                    </p:animEffect>
                                  </p:childTnLst>
                                </p:cTn>
                              </p:par>
                              <p:par>
                                <p:cTn id="39" presetID="9" presetClass="entr" presetSubtype="0" fill="hold" nodeType="withEffect">
                                  <p:stCondLst>
                                    <p:cond delay="0"/>
                                  </p:stCondLst>
                                  <p:childTnLst>
                                    <p:set>
                                      <p:cBhvr>
                                        <p:cTn id="40" dur="1" fill="hold">
                                          <p:stCondLst>
                                            <p:cond delay="0"/>
                                          </p:stCondLst>
                                        </p:cTn>
                                        <p:tgtEl>
                                          <p:spTgt spid="1030"/>
                                        </p:tgtEl>
                                        <p:attrNameLst>
                                          <p:attrName>style.visibility</p:attrName>
                                        </p:attrNameLst>
                                      </p:cBhvr>
                                      <p:to>
                                        <p:strVal val="visible"/>
                                      </p:to>
                                    </p:set>
                                    <p:animEffect transition="in" filter="dissolve">
                                      <p:cBhvr>
                                        <p:cTn id="41" dur="500"/>
                                        <p:tgtEl>
                                          <p:spTgt spid="1030"/>
                                        </p:tgtEl>
                                      </p:cBhvr>
                                    </p:animEffect>
                                  </p:childTnLst>
                                </p:cTn>
                              </p:par>
                            </p:childTnLst>
                          </p:cTn>
                        </p:par>
                      </p:childTnLst>
                    </p:cTn>
                  </p:par>
                  <p:par>
                    <p:cTn id="42" fill="hold">
                      <p:stCondLst>
                        <p:cond delay="indefinite"/>
                      </p:stCondLst>
                      <p:childTnLst>
                        <p:par>
                          <p:cTn id="43" fill="hold">
                            <p:stCondLst>
                              <p:cond delay="0"/>
                            </p:stCondLst>
                            <p:childTnLst>
                              <p:par>
                                <p:cTn id="44" presetID="9" presetClass="entr" presetSubtype="0" fill="hold" grpId="0" nodeType="clickEffect">
                                  <p:stCondLst>
                                    <p:cond delay="0"/>
                                  </p:stCondLst>
                                  <p:childTnLst>
                                    <p:set>
                                      <p:cBhvr>
                                        <p:cTn id="45" dur="1" fill="hold">
                                          <p:stCondLst>
                                            <p:cond delay="0"/>
                                          </p:stCondLst>
                                        </p:cTn>
                                        <p:tgtEl>
                                          <p:spTgt spid="7"/>
                                        </p:tgtEl>
                                        <p:attrNameLst>
                                          <p:attrName>style.visibility</p:attrName>
                                        </p:attrNameLst>
                                      </p:cBhvr>
                                      <p:to>
                                        <p:strVal val="visible"/>
                                      </p:to>
                                    </p:set>
                                    <p:animEffect transition="in" filter="dissolve">
                                      <p:cBhvr>
                                        <p:cTn id="46" dur="500"/>
                                        <p:tgtEl>
                                          <p:spTgt spid="7"/>
                                        </p:tgtEl>
                                      </p:cBhvr>
                                    </p:animEffect>
                                  </p:childTnLst>
                                </p:cTn>
                              </p:par>
                              <p:par>
                                <p:cTn id="47" presetID="9" presetClass="entr" presetSubtype="0" fill="hold" nodeType="withEffect">
                                  <p:stCondLst>
                                    <p:cond delay="0"/>
                                  </p:stCondLst>
                                  <p:childTnLst>
                                    <p:set>
                                      <p:cBhvr>
                                        <p:cTn id="48" dur="1" fill="hold">
                                          <p:stCondLst>
                                            <p:cond delay="0"/>
                                          </p:stCondLst>
                                        </p:cTn>
                                        <p:tgtEl>
                                          <p:spTgt spid="1031"/>
                                        </p:tgtEl>
                                        <p:attrNameLst>
                                          <p:attrName>style.visibility</p:attrName>
                                        </p:attrNameLst>
                                      </p:cBhvr>
                                      <p:to>
                                        <p:strVal val="visible"/>
                                      </p:to>
                                    </p:set>
                                    <p:animEffect transition="in" filter="dissolve">
                                      <p:cBhvr>
                                        <p:cTn id="49" dur="500"/>
                                        <p:tgtEl>
                                          <p:spTgt spid="1031"/>
                                        </p:tgtEl>
                                      </p:cBhvr>
                                    </p:animEffect>
                                  </p:childTnLst>
                                </p:cTn>
                              </p:par>
                              <p:par>
                                <p:cTn id="50" presetID="9" presetClass="entr" presetSubtype="0" fill="hold" nodeType="withEffect">
                                  <p:stCondLst>
                                    <p:cond delay="0"/>
                                  </p:stCondLst>
                                  <p:childTnLst>
                                    <p:set>
                                      <p:cBhvr>
                                        <p:cTn id="51" dur="1" fill="hold">
                                          <p:stCondLst>
                                            <p:cond delay="0"/>
                                          </p:stCondLst>
                                        </p:cTn>
                                        <p:tgtEl>
                                          <p:spTgt spid="1032"/>
                                        </p:tgtEl>
                                        <p:attrNameLst>
                                          <p:attrName>style.visibility</p:attrName>
                                        </p:attrNameLst>
                                      </p:cBhvr>
                                      <p:to>
                                        <p:strVal val="visible"/>
                                      </p:to>
                                    </p:set>
                                    <p:animEffect transition="in" filter="dissolve">
                                      <p:cBhvr>
                                        <p:cTn id="52" dur="500"/>
                                        <p:tgtEl>
                                          <p:spTgt spid="10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Title 1"/>
          <p:cNvSpPr>
            <a:spLocks noGrp="1"/>
          </p:cNvSpPr>
          <p:nvPr>
            <p:ph type="title"/>
          </p:nvPr>
        </p:nvSpPr>
        <p:spPr>
          <a:xfrm>
            <a:off x="612775" y="228600"/>
            <a:ext cx="8153400" cy="990600"/>
          </a:xfrm>
        </p:spPr>
        <p:txBody>
          <a:bodyPr/>
          <a:lstStyle/>
          <a:p>
            <a:r>
              <a:rPr lang="en-US" smtClean="0"/>
              <a:t>Handwriting Principles </a:t>
            </a:r>
          </a:p>
        </p:txBody>
      </p:sp>
      <p:pic>
        <p:nvPicPr>
          <p:cNvPr id="90115" name="Picture 2"/>
          <p:cNvPicPr>
            <a:picLocks noChangeAspect="1" noChangeArrowheads="1"/>
          </p:cNvPicPr>
          <p:nvPr/>
        </p:nvPicPr>
        <p:blipFill>
          <a:blip r:embed="rId3" cstate="print"/>
          <a:srcRect/>
          <a:stretch>
            <a:fillRect/>
          </a:stretch>
        </p:blipFill>
        <p:spPr bwMode="auto">
          <a:xfrm>
            <a:off x="609600" y="2209800"/>
            <a:ext cx="8077200" cy="4191000"/>
          </a:xfrm>
          <a:prstGeom prst="rect">
            <a:avLst/>
          </a:prstGeom>
          <a:noFill/>
          <a:ln w="9525">
            <a:noFill/>
            <a:miter lim="800000"/>
            <a:headEnd/>
            <a:tailEnd/>
          </a:ln>
        </p:spPr>
      </p:pic>
      <p:sp>
        <p:nvSpPr>
          <p:cNvPr id="5" name="Oval 4"/>
          <p:cNvSpPr/>
          <p:nvPr/>
        </p:nvSpPr>
        <p:spPr>
          <a:xfrm>
            <a:off x="1447800" y="2590800"/>
            <a:ext cx="2057400" cy="2057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 name="Oval 5"/>
          <p:cNvSpPr/>
          <p:nvPr/>
        </p:nvSpPr>
        <p:spPr>
          <a:xfrm>
            <a:off x="5562600" y="3733800"/>
            <a:ext cx="914400" cy="914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0118" name="TextBox 7"/>
          <p:cNvSpPr txBox="1">
            <a:spLocks noChangeArrowheads="1"/>
          </p:cNvSpPr>
          <p:nvPr/>
        </p:nvSpPr>
        <p:spPr bwMode="auto">
          <a:xfrm>
            <a:off x="5029200" y="3733800"/>
            <a:ext cx="533400" cy="369888"/>
          </a:xfrm>
          <a:prstGeom prst="rect">
            <a:avLst/>
          </a:prstGeom>
          <a:noFill/>
          <a:ln w="9525">
            <a:noFill/>
            <a:miter lim="800000"/>
            <a:headEnd/>
            <a:tailEnd/>
          </a:ln>
        </p:spPr>
        <p:txBody>
          <a:bodyPr>
            <a:spAutoFit/>
          </a:bodyPr>
          <a:lstStyle/>
          <a:p>
            <a:r>
              <a:rPr lang="en-US"/>
              <a:t>10</a:t>
            </a:r>
          </a:p>
        </p:txBody>
      </p:sp>
      <p:sp>
        <p:nvSpPr>
          <p:cNvPr id="9" name="Oval 8"/>
          <p:cNvSpPr/>
          <p:nvPr/>
        </p:nvSpPr>
        <p:spPr>
          <a:xfrm>
            <a:off x="6248400" y="3886200"/>
            <a:ext cx="152400" cy="152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0120" name="TextBox 9"/>
          <p:cNvSpPr txBox="1">
            <a:spLocks noChangeArrowheads="1"/>
          </p:cNvSpPr>
          <p:nvPr/>
        </p:nvSpPr>
        <p:spPr bwMode="auto">
          <a:xfrm>
            <a:off x="3352800" y="2895600"/>
            <a:ext cx="381000" cy="369888"/>
          </a:xfrm>
          <a:prstGeom prst="rect">
            <a:avLst/>
          </a:prstGeom>
          <a:noFill/>
          <a:ln w="9525">
            <a:noFill/>
            <a:miter lim="800000"/>
            <a:headEnd/>
            <a:tailEnd/>
          </a:ln>
        </p:spPr>
        <p:txBody>
          <a:bodyPr>
            <a:spAutoFit/>
          </a:bodyPr>
          <a:lstStyle/>
          <a:p>
            <a:r>
              <a:rPr lang="en-US"/>
              <a:t>2</a:t>
            </a:r>
          </a:p>
        </p:txBody>
      </p:sp>
      <p:sp>
        <p:nvSpPr>
          <p:cNvPr id="11" name="Oval 10"/>
          <p:cNvSpPr/>
          <p:nvPr/>
        </p:nvSpPr>
        <p:spPr>
          <a:xfrm>
            <a:off x="3276600" y="3048000"/>
            <a:ext cx="152400" cy="152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0122" name="TextBox 11"/>
          <p:cNvSpPr txBox="1">
            <a:spLocks noChangeArrowheads="1"/>
          </p:cNvSpPr>
          <p:nvPr/>
        </p:nvSpPr>
        <p:spPr bwMode="auto">
          <a:xfrm>
            <a:off x="6477000" y="4191000"/>
            <a:ext cx="304800" cy="369888"/>
          </a:xfrm>
          <a:prstGeom prst="rect">
            <a:avLst/>
          </a:prstGeom>
          <a:noFill/>
          <a:ln w="9525">
            <a:noFill/>
            <a:miter lim="800000"/>
            <a:headEnd/>
            <a:tailEnd/>
          </a:ln>
        </p:spPr>
        <p:txBody>
          <a:bodyPr>
            <a:spAutoFit/>
          </a:bodyPr>
          <a:lstStyle/>
          <a:p>
            <a:r>
              <a:rPr lang="en-US"/>
              <a:t>4</a:t>
            </a:r>
          </a:p>
        </p:txBody>
      </p:sp>
      <p:sp>
        <p:nvSpPr>
          <p:cNvPr id="13" name="Oval 12"/>
          <p:cNvSpPr/>
          <p:nvPr/>
        </p:nvSpPr>
        <p:spPr>
          <a:xfrm>
            <a:off x="6248400" y="4267200"/>
            <a:ext cx="152400" cy="152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0124" name="TextBox 21"/>
          <p:cNvSpPr txBox="1">
            <a:spLocks noChangeArrowheads="1"/>
          </p:cNvSpPr>
          <p:nvPr/>
        </p:nvSpPr>
        <p:spPr bwMode="auto">
          <a:xfrm>
            <a:off x="3429000" y="3962400"/>
            <a:ext cx="304800" cy="369888"/>
          </a:xfrm>
          <a:prstGeom prst="rect">
            <a:avLst/>
          </a:prstGeom>
          <a:noFill/>
          <a:ln w="9525">
            <a:noFill/>
            <a:miter lim="800000"/>
            <a:headEnd/>
            <a:tailEnd/>
          </a:ln>
        </p:spPr>
        <p:txBody>
          <a:bodyPr>
            <a:spAutoFit/>
          </a:bodyPr>
          <a:lstStyle/>
          <a:p>
            <a:r>
              <a:rPr lang="en-US"/>
              <a:t>4</a:t>
            </a:r>
          </a:p>
        </p:txBody>
      </p:sp>
      <p:sp>
        <p:nvSpPr>
          <p:cNvPr id="23" name="Oval 22"/>
          <p:cNvSpPr/>
          <p:nvPr/>
        </p:nvSpPr>
        <p:spPr>
          <a:xfrm>
            <a:off x="3276600" y="4038600"/>
            <a:ext cx="152400" cy="152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0126" name="TextBox 23"/>
          <p:cNvSpPr txBox="1">
            <a:spLocks noChangeArrowheads="1"/>
          </p:cNvSpPr>
          <p:nvPr/>
        </p:nvSpPr>
        <p:spPr bwMode="auto">
          <a:xfrm>
            <a:off x="5181600" y="4191000"/>
            <a:ext cx="304800" cy="369888"/>
          </a:xfrm>
          <a:prstGeom prst="rect">
            <a:avLst/>
          </a:prstGeom>
          <a:noFill/>
          <a:ln w="9525">
            <a:noFill/>
            <a:miter lim="800000"/>
            <a:headEnd/>
            <a:tailEnd/>
          </a:ln>
        </p:spPr>
        <p:txBody>
          <a:bodyPr>
            <a:spAutoFit/>
          </a:bodyPr>
          <a:lstStyle/>
          <a:p>
            <a:r>
              <a:rPr lang="en-US"/>
              <a:t>8</a:t>
            </a:r>
          </a:p>
        </p:txBody>
      </p:sp>
      <p:sp>
        <p:nvSpPr>
          <p:cNvPr id="90127" name="TextBox 25"/>
          <p:cNvSpPr txBox="1">
            <a:spLocks noChangeArrowheads="1"/>
          </p:cNvSpPr>
          <p:nvPr/>
        </p:nvSpPr>
        <p:spPr bwMode="auto">
          <a:xfrm>
            <a:off x="6477000" y="3733800"/>
            <a:ext cx="304800" cy="369888"/>
          </a:xfrm>
          <a:prstGeom prst="rect">
            <a:avLst/>
          </a:prstGeom>
          <a:noFill/>
          <a:ln w="9525">
            <a:noFill/>
            <a:miter lim="800000"/>
            <a:headEnd/>
            <a:tailEnd/>
          </a:ln>
        </p:spPr>
        <p:txBody>
          <a:bodyPr>
            <a:spAutoFit/>
          </a:bodyPr>
          <a:lstStyle/>
          <a:p>
            <a:r>
              <a:rPr lang="en-US"/>
              <a:t>2</a:t>
            </a:r>
          </a:p>
        </p:txBody>
      </p:sp>
      <p:sp>
        <p:nvSpPr>
          <p:cNvPr id="27" name="Oval 26"/>
          <p:cNvSpPr/>
          <p:nvPr/>
        </p:nvSpPr>
        <p:spPr>
          <a:xfrm>
            <a:off x="5638800" y="3886200"/>
            <a:ext cx="152400" cy="152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9" name="Oval 28"/>
          <p:cNvSpPr/>
          <p:nvPr/>
        </p:nvSpPr>
        <p:spPr>
          <a:xfrm>
            <a:off x="5638800" y="4267200"/>
            <a:ext cx="152400" cy="152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0130" name="TextBox 29"/>
          <p:cNvSpPr txBox="1">
            <a:spLocks noChangeArrowheads="1"/>
          </p:cNvSpPr>
          <p:nvPr/>
        </p:nvSpPr>
        <p:spPr bwMode="auto">
          <a:xfrm>
            <a:off x="1066800" y="2895600"/>
            <a:ext cx="457200" cy="369888"/>
          </a:xfrm>
          <a:prstGeom prst="rect">
            <a:avLst/>
          </a:prstGeom>
          <a:noFill/>
          <a:ln w="9525">
            <a:noFill/>
            <a:miter lim="800000"/>
            <a:headEnd/>
            <a:tailEnd/>
          </a:ln>
        </p:spPr>
        <p:txBody>
          <a:bodyPr>
            <a:spAutoFit/>
          </a:bodyPr>
          <a:lstStyle/>
          <a:p>
            <a:r>
              <a:rPr lang="en-US" b="1"/>
              <a:t>10</a:t>
            </a:r>
          </a:p>
        </p:txBody>
      </p:sp>
      <p:sp>
        <p:nvSpPr>
          <p:cNvPr id="31" name="Oval 30"/>
          <p:cNvSpPr/>
          <p:nvPr/>
        </p:nvSpPr>
        <p:spPr>
          <a:xfrm>
            <a:off x="1524000" y="3048000"/>
            <a:ext cx="152400" cy="152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2" name="Oval 31"/>
          <p:cNvSpPr/>
          <p:nvPr/>
        </p:nvSpPr>
        <p:spPr>
          <a:xfrm>
            <a:off x="1600200" y="4114800"/>
            <a:ext cx="152400" cy="152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0133" name="TextBox 32"/>
          <p:cNvSpPr txBox="1">
            <a:spLocks noChangeArrowheads="1"/>
          </p:cNvSpPr>
          <p:nvPr/>
        </p:nvSpPr>
        <p:spPr bwMode="auto">
          <a:xfrm>
            <a:off x="1143000" y="4038600"/>
            <a:ext cx="304800" cy="369888"/>
          </a:xfrm>
          <a:prstGeom prst="rect">
            <a:avLst/>
          </a:prstGeom>
          <a:noFill/>
          <a:ln w="9525">
            <a:noFill/>
            <a:miter lim="800000"/>
            <a:headEnd/>
            <a:tailEnd/>
          </a:ln>
        </p:spPr>
        <p:txBody>
          <a:bodyPr>
            <a:spAutoFit/>
          </a:bodyPr>
          <a:lstStyle/>
          <a:p>
            <a:r>
              <a:rPr lang="en-US"/>
              <a:t>8</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3"/>
          <p:cNvSpPr>
            <a:spLocks noGrp="1"/>
          </p:cNvSpPr>
          <p:nvPr>
            <p:ph type="title"/>
          </p:nvPr>
        </p:nvSpPr>
        <p:spPr/>
        <p:txBody>
          <a:bodyPr/>
          <a:lstStyle/>
          <a:p>
            <a:r>
              <a:rPr lang="en-US" smtClean="0"/>
              <a:t>Handwriting Basics </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Text Box 3"/>
          <p:cNvSpPr txBox="1">
            <a:spLocks noChangeArrowheads="1"/>
          </p:cNvSpPr>
          <p:nvPr/>
        </p:nvSpPr>
        <p:spPr bwMode="auto">
          <a:xfrm>
            <a:off x="0" y="152400"/>
            <a:ext cx="9144000" cy="457200"/>
          </a:xfrm>
          <a:prstGeom prst="rect">
            <a:avLst/>
          </a:prstGeom>
          <a:noFill/>
          <a:ln w="9525">
            <a:noFill/>
            <a:miter lim="800000"/>
            <a:headEnd/>
            <a:tailEnd/>
          </a:ln>
        </p:spPr>
        <p:txBody>
          <a:bodyPr>
            <a:spAutoFit/>
          </a:bodyPr>
          <a:lstStyle/>
          <a:p>
            <a:pPr algn="ctr">
              <a:spcBef>
                <a:spcPct val="50000"/>
              </a:spcBef>
            </a:pPr>
            <a:r>
              <a:rPr lang="en-US" sz="2400" b="1">
                <a:latin typeface="VAG Rounded 30"/>
              </a:rPr>
              <a:t>Do You See the Problem?</a:t>
            </a:r>
          </a:p>
        </p:txBody>
      </p:sp>
      <p:pic>
        <p:nvPicPr>
          <p:cNvPr id="91139" name="Picture 5" descr="g sample"/>
          <p:cNvPicPr>
            <a:picLocks noChangeAspect="1" noChangeArrowheads="1"/>
          </p:cNvPicPr>
          <p:nvPr/>
        </p:nvPicPr>
        <p:blipFill>
          <a:blip r:embed="rId3" cstate="print"/>
          <a:srcRect/>
          <a:stretch>
            <a:fillRect/>
          </a:stretch>
        </p:blipFill>
        <p:spPr bwMode="auto">
          <a:xfrm>
            <a:off x="228600" y="914400"/>
            <a:ext cx="8686800" cy="2038350"/>
          </a:xfrm>
          <a:prstGeom prst="rect">
            <a:avLst/>
          </a:prstGeom>
          <a:noFill/>
          <a:ln w="9525">
            <a:noFill/>
            <a:miter lim="800000"/>
            <a:headEnd/>
            <a:tailEnd/>
          </a:ln>
        </p:spPr>
      </p:pic>
      <p:pic>
        <p:nvPicPr>
          <p:cNvPr id="91140" name="Picture 6" descr="free1_lowercase"/>
          <p:cNvPicPr>
            <a:picLocks noChangeAspect="1" noChangeArrowheads="1"/>
          </p:cNvPicPr>
          <p:nvPr/>
        </p:nvPicPr>
        <p:blipFill>
          <a:blip r:embed="rId4" cstate="print"/>
          <a:srcRect/>
          <a:stretch>
            <a:fillRect/>
          </a:stretch>
        </p:blipFill>
        <p:spPr bwMode="auto">
          <a:xfrm>
            <a:off x="304800" y="2895600"/>
            <a:ext cx="8534400" cy="2039938"/>
          </a:xfrm>
          <a:prstGeom prst="rect">
            <a:avLst/>
          </a:prstGeom>
          <a:noFill/>
          <a:ln w="9525">
            <a:noFill/>
            <a:miter lim="800000"/>
            <a:headEnd/>
            <a:tailEnd/>
          </a:ln>
        </p:spPr>
      </p:pic>
      <p:sp>
        <p:nvSpPr>
          <p:cNvPr id="91141" name="Text Box 7"/>
          <p:cNvSpPr txBox="1">
            <a:spLocks noChangeArrowheads="1"/>
          </p:cNvSpPr>
          <p:nvPr/>
        </p:nvSpPr>
        <p:spPr bwMode="auto">
          <a:xfrm>
            <a:off x="0" y="685800"/>
            <a:ext cx="9144000" cy="396875"/>
          </a:xfrm>
          <a:prstGeom prst="rect">
            <a:avLst/>
          </a:prstGeom>
          <a:noFill/>
          <a:ln w="9525">
            <a:noFill/>
            <a:miter lim="800000"/>
            <a:headEnd/>
            <a:tailEnd/>
          </a:ln>
        </p:spPr>
        <p:txBody>
          <a:bodyPr>
            <a:spAutoFit/>
          </a:bodyPr>
          <a:lstStyle/>
          <a:p>
            <a:pPr algn="ctr">
              <a:spcBef>
                <a:spcPct val="50000"/>
              </a:spcBef>
            </a:pPr>
            <a:r>
              <a:rPr lang="en-US" sz="2000">
                <a:latin typeface="Futura Book"/>
              </a:rPr>
              <a:t>The More You Do, The Worse You Get Phenomena!</a:t>
            </a:r>
          </a:p>
        </p:txBody>
      </p:sp>
      <p:pic>
        <p:nvPicPr>
          <p:cNvPr id="91142" name="Picture 9" descr="f sample"/>
          <p:cNvPicPr>
            <a:picLocks noChangeAspect="1" noChangeArrowheads="1"/>
          </p:cNvPicPr>
          <p:nvPr/>
        </p:nvPicPr>
        <p:blipFill>
          <a:blip r:embed="rId5" cstate="print"/>
          <a:srcRect/>
          <a:stretch>
            <a:fillRect/>
          </a:stretch>
        </p:blipFill>
        <p:spPr bwMode="auto">
          <a:xfrm>
            <a:off x="228600" y="4648200"/>
            <a:ext cx="8686800" cy="20399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Text Box 3"/>
          <p:cNvSpPr txBox="1">
            <a:spLocks noChangeArrowheads="1"/>
          </p:cNvSpPr>
          <p:nvPr/>
        </p:nvSpPr>
        <p:spPr bwMode="auto">
          <a:xfrm>
            <a:off x="0" y="152400"/>
            <a:ext cx="9144000" cy="457200"/>
          </a:xfrm>
          <a:prstGeom prst="rect">
            <a:avLst/>
          </a:prstGeom>
          <a:noFill/>
          <a:ln w="9525">
            <a:noFill/>
            <a:miter lim="800000"/>
            <a:headEnd/>
            <a:tailEnd/>
          </a:ln>
        </p:spPr>
        <p:txBody>
          <a:bodyPr>
            <a:spAutoFit/>
          </a:bodyPr>
          <a:lstStyle/>
          <a:p>
            <a:pPr algn="ctr">
              <a:spcBef>
                <a:spcPct val="50000"/>
              </a:spcBef>
            </a:pPr>
            <a:r>
              <a:rPr lang="en-US" sz="2400" b="1">
                <a:latin typeface="VAG Rounded 30"/>
              </a:rPr>
              <a:t>HWT Double Lines</a:t>
            </a:r>
          </a:p>
        </p:txBody>
      </p:sp>
      <p:sp>
        <p:nvSpPr>
          <p:cNvPr id="92163" name="Text Box 4"/>
          <p:cNvSpPr txBox="1">
            <a:spLocks noChangeArrowheads="1"/>
          </p:cNvSpPr>
          <p:nvPr/>
        </p:nvSpPr>
        <p:spPr bwMode="auto">
          <a:xfrm>
            <a:off x="228600" y="1066800"/>
            <a:ext cx="4114800" cy="396875"/>
          </a:xfrm>
          <a:prstGeom prst="rect">
            <a:avLst/>
          </a:prstGeom>
          <a:noFill/>
          <a:ln w="9525">
            <a:noFill/>
            <a:miter lim="800000"/>
            <a:headEnd/>
            <a:tailEnd/>
          </a:ln>
        </p:spPr>
        <p:txBody>
          <a:bodyPr>
            <a:spAutoFit/>
          </a:bodyPr>
          <a:lstStyle/>
          <a:p>
            <a:pPr>
              <a:spcBef>
                <a:spcPct val="50000"/>
              </a:spcBef>
            </a:pPr>
            <a:r>
              <a:rPr lang="en-US" sz="2000">
                <a:latin typeface="Futura Book"/>
              </a:rPr>
              <a:t>Take a look at space…</a:t>
            </a:r>
          </a:p>
        </p:txBody>
      </p:sp>
      <p:sp>
        <p:nvSpPr>
          <p:cNvPr id="92164" name="Text Box 6"/>
          <p:cNvSpPr txBox="1">
            <a:spLocks noChangeArrowheads="1"/>
          </p:cNvSpPr>
          <p:nvPr/>
        </p:nvSpPr>
        <p:spPr bwMode="auto">
          <a:xfrm>
            <a:off x="304800" y="4708525"/>
            <a:ext cx="4038600" cy="396875"/>
          </a:xfrm>
          <a:prstGeom prst="rect">
            <a:avLst/>
          </a:prstGeom>
          <a:noFill/>
          <a:ln w="9525">
            <a:noFill/>
            <a:miter lim="800000"/>
            <a:headEnd/>
            <a:tailEnd/>
          </a:ln>
        </p:spPr>
        <p:txBody>
          <a:bodyPr>
            <a:spAutoFit/>
          </a:bodyPr>
          <a:lstStyle/>
          <a:p>
            <a:pPr>
              <a:spcBef>
                <a:spcPct val="50000"/>
              </a:spcBef>
            </a:pPr>
            <a:r>
              <a:rPr lang="en-US" sz="2000" b="1">
                <a:latin typeface="Futura Book"/>
              </a:rPr>
              <a:t>Why Double Lines?</a:t>
            </a:r>
          </a:p>
        </p:txBody>
      </p:sp>
      <p:sp>
        <p:nvSpPr>
          <p:cNvPr id="92165" name="Text Box 7"/>
          <p:cNvSpPr txBox="1">
            <a:spLocks noChangeArrowheads="1"/>
          </p:cNvSpPr>
          <p:nvPr/>
        </p:nvSpPr>
        <p:spPr bwMode="auto">
          <a:xfrm>
            <a:off x="304800" y="5105400"/>
            <a:ext cx="8382000" cy="701675"/>
          </a:xfrm>
          <a:prstGeom prst="rect">
            <a:avLst/>
          </a:prstGeom>
          <a:noFill/>
          <a:ln w="9525">
            <a:noFill/>
            <a:miter lim="800000"/>
            <a:headEnd/>
            <a:tailEnd/>
          </a:ln>
        </p:spPr>
        <p:txBody>
          <a:bodyPr>
            <a:spAutoFit/>
          </a:bodyPr>
          <a:lstStyle/>
          <a:p>
            <a:pPr>
              <a:spcBef>
                <a:spcPct val="50000"/>
              </a:spcBef>
            </a:pPr>
            <a:r>
              <a:rPr lang="en-US" sz="2000">
                <a:latin typeface="Futura Book"/>
              </a:rPr>
              <a:t>Because double lines help children develop an innate sense of letter size and placement. Double lines make all lines easy!</a:t>
            </a:r>
          </a:p>
        </p:txBody>
      </p:sp>
      <p:pic>
        <p:nvPicPr>
          <p:cNvPr id="92166" name="Picture 14" descr="Mid &amp; Base Line_print"/>
          <p:cNvPicPr>
            <a:picLocks noChangeAspect="1" noChangeArrowheads="1"/>
          </p:cNvPicPr>
          <p:nvPr/>
        </p:nvPicPr>
        <p:blipFill>
          <a:blip r:embed="rId3" cstate="print"/>
          <a:srcRect/>
          <a:stretch>
            <a:fillRect/>
          </a:stretch>
        </p:blipFill>
        <p:spPr bwMode="auto">
          <a:xfrm>
            <a:off x="76200" y="1295400"/>
            <a:ext cx="8991600" cy="32781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186" name="Picture 2" descr="Double Line INFO"/>
          <p:cNvPicPr>
            <a:picLocks noChangeAspect="1" noChangeArrowheads="1"/>
          </p:cNvPicPr>
          <p:nvPr/>
        </p:nvPicPr>
        <p:blipFill>
          <a:blip r:embed="rId3" cstate="print"/>
          <a:srcRect t="4210" b="47673"/>
          <a:stretch>
            <a:fillRect/>
          </a:stretch>
        </p:blipFill>
        <p:spPr bwMode="auto">
          <a:xfrm>
            <a:off x="1752600" y="762000"/>
            <a:ext cx="6477000" cy="5757863"/>
          </a:xfrm>
          <a:prstGeom prst="rect">
            <a:avLst/>
          </a:prstGeom>
          <a:noFill/>
          <a:ln w="9525">
            <a:noFill/>
            <a:miter lim="800000"/>
            <a:headEnd/>
            <a:tailEnd/>
          </a:ln>
        </p:spPr>
      </p:pic>
      <p:pic>
        <p:nvPicPr>
          <p:cNvPr id="93187" name="Picture 3" descr="blue round bar"/>
          <p:cNvPicPr>
            <a:picLocks noChangeAspect="1" noChangeArrowheads="1"/>
          </p:cNvPicPr>
          <p:nvPr/>
        </p:nvPicPr>
        <p:blipFill>
          <a:blip r:embed="rId4" cstate="print"/>
          <a:srcRect/>
          <a:stretch>
            <a:fillRect/>
          </a:stretch>
        </p:blipFill>
        <p:spPr bwMode="auto">
          <a:xfrm>
            <a:off x="1905000" y="152400"/>
            <a:ext cx="5410200" cy="609600"/>
          </a:xfrm>
          <a:prstGeom prst="rect">
            <a:avLst/>
          </a:prstGeom>
          <a:noFill/>
          <a:ln w="9525">
            <a:noFill/>
            <a:miter lim="800000"/>
            <a:headEnd/>
            <a:tailEnd/>
          </a:ln>
        </p:spPr>
      </p:pic>
      <p:sp>
        <p:nvSpPr>
          <p:cNvPr id="93188" name="Text Box 4"/>
          <p:cNvSpPr txBox="1">
            <a:spLocks noChangeArrowheads="1"/>
          </p:cNvSpPr>
          <p:nvPr/>
        </p:nvSpPr>
        <p:spPr bwMode="auto">
          <a:xfrm>
            <a:off x="2819400" y="228600"/>
            <a:ext cx="5257800" cy="457200"/>
          </a:xfrm>
          <a:prstGeom prst="rect">
            <a:avLst/>
          </a:prstGeom>
          <a:noFill/>
          <a:ln w="9525">
            <a:noFill/>
            <a:miter lim="800000"/>
            <a:headEnd/>
            <a:tailEnd/>
          </a:ln>
        </p:spPr>
        <p:txBody>
          <a:bodyPr>
            <a:spAutoFit/>
          </a:bodyPr>
          <a:lstStyle/>
          <a:p>
            <a:pPr>
              <a:spcBef>
                <a:spcPct val="50000"/>
              </a:spcBef>
            </a:pPr>
            <a:r>
              <a:rPr lang="en-US" sz="2400" b="1">
                <a:latin typeface="VAG Rounded 30"/>
              </a:rPr>
              <a:t>Why Double Lines Work</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Title 1"/>
          <p:cNvSpPr>
            <a:spLocks noGrp="1"/>
          </p:cNvSpPr>
          <p:nvPr>
            <p:ph type="title"/>
          </p:nvPr>
        </p:nvSpPr>
        <p:spPr/>
        <p:txBody>
          <a:bodyPr/>
          <a:lstStyle/>
          <a:p>
            <a:r>
              <a:rPr lang="en-US" smtClean="0"/>
              <a:t>the b d reversal issue </a:t>
            </a:r>
          </a:p>
        </p:txBody>
      </p:sp>
      <p:sp>
        <p:nvSpPr>
          <p:cNvPr id="94211" name="Content Placeholder 3"/>
          <p:cNvSpPr>
            <a:spLocks noGrp="1"/>
          </p:cNvSpPr>
          <p:nvPr>
            <p:ph sz="quarter" idx="2"/>
          </p:nvPr>
        </p:nvSpPr>
        <p:spPr/>
        <p:txBody>
          <a:bodyPr/>
          <a:lstStyle/>
          <a:p>
            <a:pPr algn="ctr">
              <a:buFont typeface="Wingdings" pitchFamily="2" charset="2"/>
              <a:buNone/>
            </a:pPr>
            <a:r>
              <a:rPr lang="en-US" sz="23900" smtClean="0"/>
              <a:t>b</a:t>
            </a:r>
          </a:p>
        </p:txBody>
      </p:sp>
      <p:sp>
        <p:nvSpPr>
          <p:cNvPr id="94212" name="Content Placeholder 5"/>
          <p:cNvSpPr>
            <a:spLocks noGrp="1"/>
          </p:cNvSpPr>
          <p:nvPr>
            <p:ph sz="quarter" idx="4"/>
          </p:nvPr>
        </p:nvSpPr>
        <p:spPr/>
        <p:txBody>
          <a:bodyPr/>
          <a:lstStyle/>
          <a:p>
            <a:pPr algn="ctr">
              <a:buFont typeface="Wingdings" pitchFamily="2" charset="2"/>
              <a:buNone/>
            </a:pPr>
            <a:r>
              <a:rPr lang="en-US" sz="23900" smtClean="0"/>
              <a:t>d</a:t>
            </a:r>
          </a:p>
        </p:txBody>
      </p:sp>
      <p:sp>
        <p:nvSpPr>
          <p:cNvPr id="94213" name="Text Placeholder 2"/>
          <p:cNvSpPr>
            <a:spLocks noGrp="1"/>
          </p:cNvSpPr>
          <p:nvPr>
            <p:ph type="body" sz="quarter" idx="1"/>
          </p:nvPr>
        </p:nvSpPr>
        <p:spPr>
          <a:xfrm>
            <a:off x="609600" y="1752600"/>
            <a:ext cx="3886200" cy="639763"/>
          </a:xfrm>
        </p:spPr>
        <p:txBody>
          <a:bodyPr/>
          <a:lstStyle/>
          <a:p>
            <a:r>
              <a:rPr lang="en-US" smtClean="0"/>
              <a:t>b</a:t>
            </a:r>
          </a:p>
        </p:txBody>
      </p:sp>
      <p:sp>
        <p:nvSpPr>
          <p:cNvPr id="5" name="Text Placeholder 4"/>
          <p:cNvSpPr>
            <a:spLocks noGrp="1"/>
          </p:cNvSpPr>
          <p:nvPr>
            <p:ph type="body" sz="quarter" idx="3"/>
          </p:nvPr>
        </p:nvSpPr>
        <p:spPr>
          <a:xfrm>
            <a:off x="4800600" y="1752600"/>
            <a:ext cx="3886200" cy="639763"/>
          </a:xfrm>
        </p:spPr>
        <p:txBody>
          <a:bodyPr/>
          <a:lstStyle/>
          <a:p>
            <a:pPr>
              <a:defRPr/>
            </a:pPr>
            <a:r>
              <a:rPr lang="en-US" dirty="0" smtClean="0"/>
              <a:t>d</a:t>
            </a:r>
            <a:endParaRPr lang="en-US" dirty="0"/>
          </a:p>
        </p:txBody>
      </p:sp>
      <p:cxnSp>
        <p:nvCxnSpPr>
          <p:cNvPr id="8" name="Straight Connector 7"/>
          <p:cNvCxnSpPr/>
          <p:nvPr/>
        </p:nvCxnSpPr>
        <p:spPr>
          <a:xfrm>
            <a:off x="762000" y="4114800"/>
            <a:ext cx="73914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838200" y="5334000"/>
            <a:ext cx="739140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Oval 9"/>
          <p:cNvSpPr/>
          <p:nvPr/>
        </p:nvSpPr>
        <p:spPr>
          <a:xfrm>
            <a:off x="1752600" y="3200400"/>
            <a:ext cx="6096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1" name="Oval 10"/>
          <p:cNvSpPr/>
          <p:nvPr/>
        </p:nvSpPr>
        <p:spPr>
          <a:xfrm>
            <a:off x="6858000" y="4191000"/>
            <a:ext cx="6096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Keyboarding- qwerty  </a:t>
            </a:r>
            <a:endParaRPr lang="en-US" dirty="0"/>
          </a:p>
        </p:txBody>
      </p:sp>
      <p:pic>
        <p:nvPicPr>
          <p:cNvPr id="2050" name="Picture 2" descr="http://ts1.mm.bing.net/th?id=H.4780278148499236&amp;pid=1.7"/>
          <p:cNvPicPr>
            <a:picLocks noChangeAspect="1" noChangeArrowheads="1"/>
          </p:cNvPicPr>
          <p:nvPr/>
        </p:nvPicPr>
        <p:blipFill>
          <a:blip r:embed="rId3" cstate="print"/>
          <a:srcRect/>
          <a:stretch>
            <a:fillRect/>
          </a:stretch>
        </p:blipFill>
        <p:spPr bwMode="auto">
          <a:xfrm>
            <a:off x="2667000" y="1905000"/>
            <a:ext cx="2857500" cy="1790701"/>
          </a:xfrm>
          <a:prstGeom prst="rect">
            <a:avLst/>
          </a:prstGeom>
          <a:noFill/>
        </p:spPr>
      </p:pic>
      <p:sp>
        <p:nvSpPr>
          <p:cNvPr id="9" name="Rectangle 8"/>
          <p:cNvSpPr/>
          <p:nvPr/>
        </p:nvSpPr>
        <p:spPr>
          <a:xfrm>
            <a:off x="478576" y="3655874"/>
            <a:ext cx="8186857" cy="1754326"/>
          </a:xfrm>
          <a:prstGeom prst="rect">
            <a:avLst/>
          </a:prstGeom>
          <a:noFill/>
        </p:spPr>
        <p:txBody>
          <a:bodyPr wrap="non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en-US" sz="5400" b="1" cap="none" spc="0" dirty="0" smtClean="0">
                <a:ln/>
                <a:solidFill>
                  <a:schemeClr val="accent3"/>
                </a:solidFill>
                <a:effectLst/>
              </a:rPr>
              <a:t>Why do we use a qwerty</a:t>
            </a:r>
          </a:p>
          <a:p>
            <a:pPr algn="ctr"/>
            <a:r>
              <a:rPr lang="en-US" sz="5400" b="1" dirty="0" err="1" smtClean="0">
                <a:ln/>
                <a:solidFill>
                  <a:schemeClr val="accent3"/>
                </a:solidFill>
              </a:rPr>
              <a:t>keybaord</a:t>
            </a:r>
            <a:r>
              <a:rPr lang="en-US" sz="5400" b="1" dirty="0" smtClean="0">
                <a:ln/>
                <a:solidFill>
                  <a:schemeClr val="accent3"/>
                </a:solidFill>
              </a:rPr>
              <a:t>?</a:t>
            </a:r>
            <a:endParaRPr lang="en-US" sz="5400" b="1" cap="none" spc="0" dirty="0">
              <a:ln/>
              <a:solidFill>
                <a:schemeClr val="accent3"/>
              </a:solidFill>
              <a:effectLst/>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Keyboard VS Handwriting </a:t>
            </a:r>
            <a:endParaRPr lang="en-US" dirty="0"/>
          </a:p>
        </p:txBody>
      </p:sp>
      <p:sp>
        <p:nvSpPr>
          <p:cNvPr id="5" name="Content Placeholder 4"/>
          <p:cNvSpPr>
            <a:spLocks noGrp="1"/>
          </p:cNvSpPr>
          <p:nvPr>
            <p:ph sz="quarter" idx="2"/>
          </p:nvPr>
        </p:nvSpPr>
        <p:spPr/>
        <p:txBody>
          <a:bodyPr/>
          <a:lstStyle/>
          <a:p>
            <a:r>
              <a:rPr lang="en-US" dirty="0" smtClean="0"/>
              <a:t>D</a:t>
            </a:r>
            <a:r>
              <a:rPr lang="en-US" dirty="0" smtClean="0"/>
              <a:t>esigned for adult hands</a:t>
            </a:r>
          </a:p>
          <a:p>
            <a:r>
              <a:rPr lang="en-US" dirty="0" smtClean="0"/>
              <a:t>D</a:t>
            </a:r>
            <a:r>
              <a:rPr lang="en-US" dirty="0" smtClean="0"/>
              <a:t>esigned to slow down typing</a:t>
            </a:r>
          </a:p>
          <a:p>
            <a:r>
              <a:rPr lang="en-US" dirty="0" smtClean="0"/>
              <a:t>M</a:t>
            </a:r>
            <a:r>
              <a:rPr lang="en-US" dirty="0" smtClean="0"/>
              <a:t>ust be taught for efficiency</a:t>
            </a:r>
          </a:p>
          <a:p>
            <a:r>
              <a:rPr lang="en-US" dirty="0" smtClean="0"/>
              <a:t>B</a:t>
            </a:r>
            <a:r>
              <a:rPr lang="en-US" smtClean="0"/>
              <a:t>est </a:t>
            </a:r>
            <a:r>
              <a:rPr lang="en-US" dirty="0" smtClean="0"/>
              <a:t>used after 7</a:t>
            </a:r>
            <a:r>
              <a:rPr lang="en-US" baseline="30000" dirty="0" smtClean="0"/>
              <a:t>th</a:t>
            </a:r>
            <a:r>
              <a:rPr lang="en-US" dirty="0" smtClean="0"/>
              <a:t> grade </a:t>
            </a:r>
            <a:endParaRPr lang="en-US" dirty="0"/>
          </a:p>
        </p:txBody>
      </p:sp>
      <p:sp>
        <p:nvSpPr>
          <p:cNvPr id="7" name="Content Placeholder 6"/>
          <p:cNvSpPr>
            <a:spLocks noGrp="1"/>
          </p:cNvSpPr>
          <p:nvPr>
            <p:ph sz="quarter" idx="4"/>
          </p:nvPr>
        </p:nvSpPr>
        <p:spPr/>
        <p:txBody>
          <a:bodyPr/>
          <a:lstStyle/>
          <a:p>
            <a:r>
              <a:rPr lang="en-US" dirty="0" smtClean="0"/>
              <a:t>Uses motor memory to develop spelling skills (say sound while writing)</a:t>
            </a:r>
          </a:p>
          <a:p>
            <a:r>
              <a:rPr lang="en-US" dirty="0" smtClean="0"/>
              <a:t>PK-6</a:t>
            </a:r>
            <a:r>
              <a:rPr lang="en-US" baseline="30000" dirty="0" smtClean="0"/>
              <a:t>th</a:t>
            </a:r>
            <a:r>
              <a:rPr lang="en-US" dirty="0" smtClean="0"/>
              <a:t> grade will write more words  by hand then type</a:t>
            </a:r>
            <a:endParaRPr lang="en-US" dirty="0"/>
          </a:p>
        </p:txBody>
      </p:sp>
      <p:sp>
        <p:nvSpPr>
          <p:cNvPr id="4" name="Text Placeholder 3"/>
          <p:cNvSpPr>
            <a:spLocks noGrp="1"/>
          </p:cNvSpPr>
          <p:nvPr>
            <p:ph type="body" sz="quarter" idx="1"/>
          </p:nvPr>
        </p:nvSpPr>
        <p:spPr/>
        <p:txBody>
          <a:bodyPr/>
          <a:lstStyle/>
          <a:p>
            <a:r>
              <a:rPr lang="en-US" dirty="0" smtClean="0"/>
              <a:t>Keyboardin</a:t>
            </a:r>
            <a:r>
              <a:rPr lang="en-US" dirty="0" smtClean="0"/>
              <a:t>g</a:t>
            </a:r>
            <a:endParaRPr lang="en-US" dirty="0"/>
          </a:p>
        </p:txBody>
      </p:sp>
      <p:sp>
        <p:nvSpPr>
          <p:cNvPr id="6" name="Text Placeholder 5"/>
          <p:cNvSpPr>
            <a:spLocks noGrp="1"/>
          </p:cNvSpPr>
          <p:nvPr>
            <p:ph type="body" sz="quarter" idx="3"/>
          </p:nvPr>
        </p:nvSpPr>
        <p:spPr/>
        <p:txBody>
          <a:bodyPr/>
          <a:lstStyle/>
          <a:p>
            <a:r>
              <a:rPr lang="en-US" dirty="0" smtClean="0"/>
              <a:t>Handwriting </a:t>
            </a:r>
            <a:endParaRPr lang="en-US" dirty="0"/>
          </a:p>
        </p:txBody>
      </p:sp>
      <p:sp>
        <p:nvSpPr>
          <p:cNvPr id="3" name="TextBox 2"/>
          <p:cNvSpPr txBox="1"/>
          <p:nvPr/>
        </p:nvSpPr>
        <p:spPr>
          <a:xfrm>
            <a:off x="3352800" y="6248400"/>
            <a:ext cx="2362200" cy="369332"/>
          </a:xfrm>
          <a:prstGeom prst="rect">
            <a:avLst/>
          </a:prstGeom>
          <a:noFill/>
        </p:spPr>
        <p:txBody>
          <a:bodyPr wrap="square" rtlCol="0">
            <a:spAutoFit/>
          </a:bodyPr>
          <a:lstStyle/>
          <a:p>
            <a:r>
              <a:rPr lang="en-US" dirty="0" err="1" smtClean="0"/>
              <a:t>Beringer</a:t>
            </a:r>
            <a:r>
              <a:rPr lang="en-US" dirty="0" smtClean="0"/>
              <a:t> and Wolf</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itle 3"/>
          <p:cNvSpPr>
            <a:spLocks noGrp="1"/>
          </p:cNvSpPr>
          <p:nvPr>
            <p:ph type="title"/>
          </p:nvPr>
        </p:nvSpPr>
        <p:spPr/>
        <p:txBody>
          <a:bodyPr/>
          <a:lstStyle/>
          <a:p>
            <a:r>
              <a:rPr lang="en-US" smtClean="0"/>
              <a:t>Research </a:t>
            </a:r>
          </a:p>
        </p:txBody>
      </p:sp>
      <p:sp>
        <p:nvSpPr>
          <p:cNvPr id="64515" name="TextBox 4"/>
          <p:cNvSpPr txBox="1">
            <a:spLocks noChangeArrowheads="1"/>
          </p:cNvSpPr>
          <p:nvPr/>
        </p:nvSpPr>
        <p:spPr bwMode="auto">
          <a:xfrm>
            <a:off x="685800" y="2438400"/>
            <a:ext cx="7696200" cy="2216150"/>
          </a:xfrm>
          <a:prstGeom prst="rect">
            <a:avLst/>
          </a:prstGeom>
          <a:noFill/>
          <a:ln w="9525">
            <a:noFill/>
            <a:miter lim="800000"/>
            <a:headEnd/>
            <a:tailEnd/>
          </a:ln>
        </p:spPr>
        <p:txBody>
          <a:bodyPr>
            <a:spAutoFit/>
          </a:bodyPr>
          <a:lstStyle/>
          <a:p>
            <a:r>
              <a:rPr lang="en-US" sz="2800"/>
              <a:t>When students automatism correct letter formation early in writing development, their spelling skills are likely ot be stronger </a:t>
            </a:r>
          </a:p>
          <a:p>
            <a:pPr algn="r"/>
            <a:r>
              <a:rPr lang="en-US"/>
              <a:t>-Beringer and Wolf ,2009; </a:t>
            </a:r>
          </a:p>
          <a:p>
            <a:pPr algn="r"/>
            <a:r>
              <a:rPr lang="en-US"/>
              <a:t>Graham, 1999; </a:t>
            </a:r>
          </a:p>
          <a:p>
            <a:pPr algn="r"/>
            <a:r>
              <a:rPr lang="en-US"/>
              <a:t>Graham, Beringer, Abbott, Abott and Whitaker 1997</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3"/>
          <p:cNvSpPr>
            <a:spLocks noGrp="1"/>
          </p:cNvSpPr>
          <p:nvPr>
            <p:ph type="title"/>
          </p:nvPr>
        </p:nvSpPr>
        <p:spPr/>
        <p:txBody>
          <a:bodyPr/>
          <a:lstStyle/>
          <a:p>
            <a:r>
              <a:rPr lang="en-US" smtClean="0"/>
              <a:t>Dysgraphia  </a:t>
            </a:r>
          </a:p>
        </p:txBody>
      </p:sp>
      <p:sp>
        <p:nvSpPr>
          <p:cNvPr id="65539" name="TextBox 4"/>
          <p:cNvSpPr txBox="1">
            <a:spLocks noChangeArrowheads="1"/>
          </p:cNvSpPr>
          <p:nvPr/>
        </p:nvSpPr>
        <p:spPr bwMode="auto">
          <a:xfrm>
            <a:off x="685800" y="1828800"/>
            <a:ext cx="7696200" cy="954088"/>
          </a:xfrm>
          <a:prstGeom prst="rect">
            <a:avLst/>
          </a:prstGeom>
          <a:noFill/>
          <a:ln w="9525">
            <a:noFill/>
            <a:miter lim="800000"/>
            <a:headEnd/>
            <a:tailEnd/>
          </a:ln>
        </p:spPr>
        <p:txBody>
          <a:bodyPr>
            <a:spAutoFit/>
          </a:bodyPr>
          <a:lstStyle/>
          <a:p>
            <a:r>
              <a:rPr lang="en-US" sz="2800"/>
              <a:t>A specific learning disability that affects the production of handwriting</a:t>
            </a:r>
            <a:endParaRPr lang="en-US"/>
          </a:p>
        </p:txBody>
      </p:sp>
      <p:graphicFrame>
        <p:nvGraphicFramePr>
          <p:cNvPr id="6" name="Diagram 5"/>
          <p:cNvGraphicFramePr/>
          <p:nvPr/>
        </p:nvGraphicFramePr>
        <p:xfrm>
          <a:off x="304800" y="2794000"/>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65541" name="Picture 2" descr="http://2.bp.blogspot.com/_eDaPuH0b6j8/SYM2PBFQ_OI/AAAAAAAAAF8/XwPx8hCFXtc/s400/Alien+Symbols_+Alien+Handwriting+from+Nathan.jpg"/>
          <p:cNvPicPr>
            <a:picLocks noChangeAspect="1" noChangeArrowheads="1"/>
          </p:cNvPicPr>
          <p:nvPr/>
        </p:nvPicPr>
        <p:blipFill>
          <a:blip r:embed="rId7" cstate="print"/>
          <a:srcRect/>
          <a:stretch>
            <a:fillRect/>
          </a:stretch>
        </p:blipFill>
        <p:spPr bwMode="auto">
          <a:xfrm>
            <a:off x="5867400" y="3124200"/>
            <a:ext cx="3276600" cy="3114675"/>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itle 1"/>
          <p:cNvSpPr>
            <a:spLocks noGrp="1"/>
          </p:cNvSpPr>
          <p:nvPr>
            <p:ph type="title"/>
          </p:nvPr>
        </p:nvSpPr>
        <p:spPr/>
        <p:txBody>
          <a:bodyPr/>
          <a:lstStyle/>
          <a:p>
            <a:r>
              <a:rPr lang="en-US" smtClean="0"/>
              <a:t>Visual-Spatial Processing </a:t>
            </a:r>
          </a:p>
        </p:txBody>
      </p:sp>
      <p:sp>
        <p:nvSpPr>
          <p:cNvPr id="3" name="Line Callout 1 (Border and Accent Bar) 2"/>
          <p:cNvSpPr/>
          <p:nvPr/>
        </p:nvSpPr>
        <p:spPr>
          <a:xfrm>
            <a:off x="2362200" y="1905000"/>
            <a:ext cx="6781800" cy="4343400"/>
          </a:xfrm>
          <a:prstGeom prst="accentBorderCallout1">
            <a:avLst>
              <a:gd name="adj1" fmla="val 18750"/>
              <a:gd name="adj2" fmla="val -8333"/>
              <a:gd name="adj3" fmla="val 31849"/>
              <a:gd name="adj4" fmla="val -15655"/>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b="1" dirty="0">
                <a:solidFill>
                  <a:schemeClr val="tx1"/>
                </a:solidFill>
              </a:rPr>
              <a:t>Visual Spatial </a:t>
            </a:r>
          </a:p>
          <a:p>
            <a:pPr algn="ctr">
              <a:buFont typeface="Arial" pitchFamily="34" charset="0"/>
              <a:buChar char="•"/>
              <a:defRPr/>
            </a:pPr>
            <a:r>
              <a:rPr lang="en-US" sz="2400" b="1" dirty="0"/>
              <a:t>Form mental images of observed objects </a:t>
            </a:r>
          </a:p>
          <a:p>
            <a:pPr algn="ctr">
              <a:buFont typeface="Arial" pitchFamily="34" charset="0"/>
              <a:buChar char="•"/>
              <a:defRPr/>
            </a:pPr>
            <a:r>
              <a:rPr lang="en-US" sz="2400" b="1" dirty="0"/>
              <a:t>Observe fine details of fine objects </a:t>
            </a:r>
          </a:p>
          <a:p>
            <a:pPr algn="ctr">
              <a:buFont typeface="Arial" pitchFamily="34" charset="0"/>
              <a:buChar char="•"/>
              <a:defRPr/>
            </a:pPr>
            <a:r>
              <a:rPr lang="en-US" sz="2400" b="1" dirty="0"/>
              <a:t>Make connections between real objects and drawings, photographs and media images </a:t>
            </a:r>
          </a:p>
          <a:p>
            <a:pPr algn="ctr">
              <a:buFont typeface="Arial" pitchFamily="34" charset="0"/>
              <a:buChar char="•"/>
              <a:defRPr/>
            </a:pPr>
            <a:r>
              <a:rPr lang="en-US" sz="2400" b="1" dirty="0"/>
              <a:t>Storage and retrieval of mental images</a:t>
            </a:r>
          </a:p>
          <a:p>
            <a:pPr algn="ctr">
              <a:buFont typeface="Arial" pitchFamily="34" charset="0"/>
              <a:buChar char="•"/>
              <a:defRPr/>
            </a:pPr>
            <a:r>
              <a:rPr lang="en-US" sz="2400" b="1" dirty="0"/>
              <a:t>Communicating descriptions of previously perceived objects </a:t>
            </a:r>
          </a:p>
          <a:p>
            <a:pPr algn="ctr">
              <a:buFont typeface="Arial" pitchFamily="34" charset="0"/>
              <a:buChar char="•"/>
              <a:defRPr/>
            </a:pPr>
            <a:r>
              <a:rPr lang="en-US" sz="2400" b="1" dirty="0"/>
              <a:t>Visualize objects based on verbal descriptions </a:t>
            </a:r>
          </a:p>
          <a:p>
            <a:pPr algn="ctr">
              <a:defRPr/>
            </a:pPr>
            <a:endParaRPr lang="en-US" sz="2400" b="1" dirty="0"/>
          </a:p>
          <a:p>
            <a:pPr algn="ctr">
              <a:defRPr/>
            </a:pPr>
            <a:r>
              <a:rPr lang="en-US" sz="2400" b="1" dirty="0"/>
              <a:t>  </a:t>
            </a:r>
          </a:p>
        </p:txBody>
      </p:sp>
      <p:pic>
        <p:nvPicPr>
          <p:cNvPr id="66564" name="Picture 2" descr="handwriting sample from 6-year-old"/>
          <p:cNvPicPr>
            <a:picLocks noChangeAspect="1" noChangeArrowheads="1"/>
          </p:cNvPicPr>
          <p:nvPr/>
        </p:nvPicPr>
        <p:blipFill>
          <a:blip r:embed="rId2" cstate="print"/>
          <a:srcRect/>
          <a:stretch>
            <a:fillRect/>
          </a:stretch>
        </p:blipFill>
        <p:spPr bwMode="auto">
          <a:xfrm>
            <a:off x="152400" y="3505200"/>
            <a:ext cx="2438400" cy="1741488"/>
          </a:xfrm>
          <a:prstGeom prst="rect">
            <a:avLst/>
          </a:prstGeom>
          <a:noFill/>
          <a:ln w="9525">
            <a:noFill/>
            <a:miter lim="800000"/>
            <a:headEnd/>
            <a:tailEnd/>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
          <p:cNvSpPr>
            <a:spLocks noGrp="1"/>
          </p:cNvSpPr>
          <p:nvPr>
            <p:ph type="title"/>
          </p:nvPr>
        </p:nvSpPr>
        <p:spPr/>
        <p:txBody>
          <a:bodyPr/>
          <a:lstStyle/>
          <a:p>
            <a:r>
              <a:rPr lang="en-US" smtClean="0"/>
              <a:t>Motor Planning </a:t>
            </a:r>
          </a:p>
        </p:txBody>
      </p:sp>
      <p:pic>
        <p:nvPicPr>
          <p:cNvPr id="67587" name="Picture 3"/>
          <p:cNvPicPr>
            <a:picLocks noChangeAspect="1" noChangeArrowheads="1"/>
          </p:cNvPicPr>
          <p:nvPr/>
        </p:nvPicPr>
        <p:blipFill>
          <a:blip r:embed="rId2" cstate="print"/>
          <a:srcRect/>
          <a:stretch>
            <a:fillRect/>
          </a:stretch>
        </p:blipFill>
        <p:spPr bwMode="auto">
          <a:xfrm>
            <a:off x="2209800" y="1524000"/>
            <a:ext cx="4257675" cy="3409950"/>
          </a:xfrm>
          <a:prstGeom prst="rect">
            <a:avLst/>
          </a:prstGeom>
          <a:noFill/>
          <a:ln w="9525">
            <a:noFill/>
            <a:miter lim="800000"/>
            <a:headEnd/>
            <a:tailEnd/>
          </a:ln>
        </p:spPr>
      </p:pic>
      <p:sp>
        <p:nvSpPr>
          <p:cNvPr id="67588" name="Rectangle 4"/>
          <p:cNvSpPr>
            <a:spLocks noChangeArrowheads="1"/>
          </p:cNvSpPr>
          <p:nvPr/>
        </p:nvSpPr>
        <p:spPr bwMode="auto">
          <a:xfrm>
            <a:off x="2133600" y="5103813"/>
            <a:ext cx="4572000" cy="1754187"/>
          </a:xfrm>
          <a:prstGeom prst="rect">
            <a:avLst/>
          </a:prstGeom>
          <a:noFill/>
          <a:ln w="9525">
            <a:noFill/>
            <a:miter lim="800000"/>
            <a:headEnd/>
            <a:tailEnd/>
          </a:ln>
        </p:spPr>
        <p:txBody>
          <a:bodyPr>
            <a:spAutoFit/>
          </a:bodyPr>
          <a:lstStyle/>
          <a:p>
            <a:r>
              <a:rPr lang="en-US"/>
              <a:t>The process of taking in sensory information about one's environment as well as one's own place in space, movement, force, and so on in order to successfully imagine and complete a motoric task</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Text Box 3"/>
          <p:cNvSpPr txBox="1">
            <a:spLocks noChangeArrowheads="1"/>
          </p:cNvSpPr>
          <p:nvPr/>
        </p:nvSpPr>
        <p:spPr bwMode="auto">
          <a:xfrm>
            <a:off x="838200" y="228600"/>
            <a:ext cx="7467600" cy="457200"/>
          </a:xfrm>
          <a:prstGeom prst="rect">
            <a:avLst/>
          </a:prstGeom>
          <a:noFill/>
          <a:ln w="9525">
            <a:noFill/>
            <a:miter lim="800000"/>
            <a:headEnd/>
            <a:tailEnd/>
          </a:ln>
        </p:spPr>
        <p:txBody>
          <a:bodyPr>
            <a:spAutoFit/>
          </a:bodyPr>
          <a:lstStyle/>
          <a:p>
            <a:pPr algn="ctr">
              <a:spcBef>
                <a:spcPct val="50000"/>
              </a:spcBef>
            </a:pPr>
            <a:r>
              <a:rPr lang="en-US" sz="2400" b="1">
                <a:latin typeface="VAG Rounded 30"/>
              </a:rPr>
              <a:t>John Olsen in First Grade</a:t>
            </a:r>
          </a:p>
        </p:txBody>
      </p:sp>
      <p:pic>
        <p:nvPicPr>
          <p:cNvPr id="68611" name="Picture 4" descr="John Original Before_rev"/>
          <p:cNvPicPr>
            <a:picLocks noChangeAspect="1" noChangeArrowheads="1"/>
          </p:cNvPicPr>
          <p:nvPr/>
        </p:nvPicPr>
        <p:blipFill>
          <a:blip r:embed="rId3" cstate="print"/>
          <a:srcRect t="1353" r="943" b="3946"/>
          <a:stretch>
            <a:fillRect/>
          </a:stretch>
        </p:blipFill>
        <p:spPr bwMode="auto">
          <a:xfrm>
            <a:off x="152400" y="762000"/>
            <a:ext cx="8839200" cy="5892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3"/>
          <p:cNvSpPr>
            <a:spLocks noChangeArrowheads="1"/>
          </p:cNvSpPr>
          <p:nvPr/>
        </p:nvSpPr>
        <p:spPr bwMode="auto">
          <a:xfrm>
            <a:off x="2438400" y="228600"/>
            <a:ext cx="4208463" cy="457200"/>
          </a:xfrm>
          <a:prstGeom prst="rect">
            <a:avLst/>
          </a:prstGeom>
          <a:noFill/>
          <a:ln w="9525">
            <a:noFill/>
            <a:miter lim="800000"/>
            <a:headEnd/>
            <a:tailEnd/>
          </a:ln>
        </p:spPr>
        <p:txBody>
          <a:bodyPr wrap="none">
            <a:spAutoFit/>
          </a:bodyPr>
          <a:lstStyle/>
          <a:p>
            <a:pPr algn="ctr">
              <a:spcBef>
                <a:spcPct val="50000"/>
              </a:spcBef>
            </a:pPr>
            <a:r>
              <a:rPr lang="en-US" sz="2400">
                <a:latin typeface="VAG Rounded 30"/>
              </a:rPr>
              <a:t>John Olsen After a Few Weeks</a:t>
            </a:r>
          </a:p>
        </p:txBody>
      </p:sp>
      <p:pic>
        <p:nvPicPr>
          <p:cNvPr id="69635" name="Picture 4" descr="John Original After_rev"/>
          <p:cNvPicPr>
            <a:picLocks noChangeAspect="1" noChangeArrowheads="1"/>
          </p:cNvPicPr>
          <p:nvPr/>
        </p:nvPicPr>
        <p:blipFill>
          <a:blip r:embed="rId3" cstate="print"/>
          <a:srcRect l="1666" t="1474" r="1666" b="2702"/>
          <a:stretch>
            <a:fillRect/>
          </a:stretch>
        </p:blipFill>
        <p:spPr bwMode="auto">
          <a:xfrm>
            <a:off x="76200" y="1143000"/>
            <a:ext cx="8991600" cy="50387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Slide 1 - &amp;quot;Specialized instruction in Written Expression: Handwriting &amp;quot;&quot;/&gt;&lt;property id=&quot;20307&quot; value=&quot;256&quot;/&gt;&lt;/object&gt;&lt;object type=&quot;3&quot; unique_id=&quot;10509&quot;&gt;&lt;property id=&quot;20148&quot; value=&quot;5&quot;/&gt;&lt;property id=&quot;20300&quot; value=&quot;Slide 2 - &amp;quot;Objectives&amp;quot;&quot;/&gt;&lt;property id=&quot;20307&quot; value=&quot;270&quot;/&gt;&lt;/object&gt;&lt;object type=&quot;3&quot; unique_id=&quot;69852&quot;&gt;&lt;property id=&quot;20148&quot; value=&quot;5&quot;/&gt;&lt;property id=&quot;20300&quot; value=&quot;Slide 3 - &amp;quot;Handwriting Basics &amp;quot;&quot;/&gt;&lt;property id=&quot;20307&quot; value=&quot;380&quot;/&gt;&lt;/object&gt;&lt;object type=&quot;3&quot; unique_id=&quot;69853&quot;&gt;&lt;property id=&quot;20148&quot; value=&quot;5&quot;/&gt;&lt;property id=&quot;20300&quot; value=&quot;Slide 4 - &amp;quot;Research &amp;quot;&quot;/&gt;&lt;property id=&quot;20307&quot; value=&quot;381&quot;/&gt;&lt;/object&gt;&lt;object type=&quot;3&quot; unique_id=&quot;69854&quot;&gt;&lt;property id=&quot;20148&quot; value=&quot;5&quot;/&gt;&lt;property id=&quot;20300&quot; value=&quot;Slide 5 - &amp;quot;Dysgraphia  &amp;quot;&quot;/&gt;&lt;property id=&quot;20307&quot; value=&quot;382&quot;/&gt;&lt;/object&gt;&lt;object type=&quot;3&quot; unique_id=&quot;69855&quot;&gt;&lt;property id=&quot;20148&quot; value=&quot;5&quot;/&gt;&lt;property id=&quot;20300&quot; value=&quot;Slide 6 - &amp;quot;Visual-Spatial Processing &amp;quot;&quot;/&gt;&lt;property id=&quot;20307&quot; value=&quot;384&quot;/&gt;&lt;/object&gt;&lt;object type=&quot;3&quot; unique_id=&quot;69856&quot;&gt;&lt;property id=&quot;20148&quot; value=&quot;5&quot;/&gt;&lt;property id=&quot;20300&quot; value=&quot;Slide 7 - &amp;quot;Motor Planning &amp;quot;&quot;/&gt;&lt;property id=&quot;20307&quot; value=&quot;386&quot;/&gt;&lt;/object&gt;&lt;object type=&quot;3&quot; unique_id=&quot;69857&quot;&gt;&lt;property id=&quot;20148&quot; value=&quot;5&quot;/&gt;&lt;property id=&quot;20300&quot; value=&quot;Slide 8&quot;/&gt;&lt;property id=&quot;20307&quot; value=&quot;387&quot;/&gt;&lt;/object&gt;&lt;object type=&quot;3&quot; unique_id=&quot;69858&quot;&gt;&lt;property id=&quot;20148&quot; value=&quot;5&quot;/&gt;&lt;property id=&quot;20300&quot; value=&quot;Slide 9&quot;/&gt;&lt;property id=&quot;20307&quot; value=&quot;388&quot;/&gt;&lt;/object&gt;&lt;object type=&quot;3&quot; unique_id=&quot;69859&quot;&gt;&lt;property id=&quot;20148&quot; value=&quot;5&quot;/&gt;&lt;property id=&quot;20300&quot; value=&quot;Slide 10 - &amp;quot;Posture and Pencil Grip &amp;quot;&quot;/&gt;&lt;property id=&quot;20307&quot; value=&quot;404&quot;/&gt;&lt;/object&gt;&lt;object type=&quot;3&quot; unique_id=&quot;69860&quot;&gt;&lt;property id=&quot;20148&quot; value=&quot;5&quot;/&gt;&lt;property id=&quot;20300&quot; value=&quot;Slide 11 - &amp;quot;Handwriting Principles &amp;quot;&quot;/&gt;&lt;property id=&quot;20307&quot; value=&quot;399&quot;/&gt;&lt;/object&gt;&lt;object type=&quot;3&quot; unique_id=&quot;69861&quot;&gt;&lt;property id=&quot;20148&quot; value=&quot;5&quot;/&gt;&lt;property id=&quot;20300&quot; value=&quot;Slide 12&quot;/&gt;&lt;property id=&quot;20307&quot; value=&quot;393&quot;/&gt;&lt;/object&gt;&lt;object type=&quot;3&quot; unique_id=&quot;69862&quot;&gt;&lt;property id=&quot;20148&quot; value=&quot;5&quot;/&gt;&lt;property id=&quot;20300&quot; value=&quot;Slide 13 - &amp;quot;Writing Tool Size &amp;quot;&quot;/&gt;&lt;property id=&quot;20307&quot; value=&quot;405&quot;/&gt;&lt;/object&gt;&lt;object type=&quot;3&quot; unique_id=&quot;69863&quot;&gt;&lt;property id=&quot;20148&quot; value=&quot;5&quot;/&gt;&lt;property id=&quot;20300&quot; value=&quot;Slide 14 - &amp;quot;Type of Handwriting System&amp;quot;&quot;/&gt;&lt;property id=&quot;20307&quot; value=&quot;408&quot;/&gt;&lt;/object&gt;&lt;object type=&quot;3&quot; unique_id=&quot;69864&quot;&gt;&lt;property id=&quot;20148&quot; value=&quot;5&quot;/&gt;&lt;property id=&quot;20300&quot; value=&quot;Slide 15 - &amp;quot;Type of handwriting system&amp;quot;&quot;/&gt;&lt;property id=&quot;20307&quot; value=&quot;402&quot;/&gt;&lt;/object&gt;&lt;object type=&quot;3&quot; unique_id=&quot;69865&quot;&gt;&lt;property id=&quot;20148&quot; value=&quot;5&quot;/&gt;&lt;property id=&quot;20300&quot; value=&quot;Slide 16&quot;/&gt;&lt;property id=&quot;20307&quot; value=&quot;398&quot;/&gt;&lt;/object&gt;&lt;object type=&quot;3&quot; unique_id=&quot;69866&quot;&gt;&lt;property id=&quot;20148&quot; value=&quot;5&quot;/&gt;&lt;property id=&quot;20300&quot; value=&quot;Slide 17 - &amp;quot;Scope and Sequence &amp;quot;&quot;/&gt;&lt;property id=&quot;20307&quot; value=&quot;406&quot;/&gt;&lt;/object&gt;&lt;object type=&quot;3&quot; unique_id=&quot;69867&quot;&gt;&lt;property id=&quot;20148&quot; value=&quot;5&quot;/&gt;&lt;property id=&quot;20300&quot; value=&quot;Slide 18 - &amp;quot;Upper Vs Lower Case &amp;quot;&quot;/&gt;&lt;property id=&quot;20307&quot; value=&quot;403&quot;/&gt;&lt;/object&gt;&lt;object type=&quot;3&quot; unique_id=&quot;69868&quot;&gt;&lt;property id=&quot;20148&quot; value=&quot;5&quot;/&gt;&lt;property id=&quot;20300&quot; value=&quot;Slide 19&quot;/&gt;&lt;property id=&quot;20307&quot; value=&quot;390&quot;/&gt;&lt;/object&gt;&lt;object type=&quot;3&quot; unique_id=&quot;69869&quot;&gt;&lt;property id=&quot;20148&quot; value=&quot;5&quot;/&gt;&lt;property id=&quot;20300&quot; value=&quot;Slide 20&quot;/&gt;&lt;property id=&quot;20307&quot; value=&quot;392&quot;/&gt;&lt;/object&gt;&lt;object type=&quot;3&quot; unique_id=&quot;69870&quot;&gt;&lt;property id=&quot;20148&quot; value=&quot;5&quot;/&gt;&lt;property id=&quot;20300&quot; value=&quot;Slide 21&quot;/&gt;&lt;property id=&quot;20307&quot; value=&quot;391&quot;/&gt;&lt;/object&gt;&lt;object type=&quot;3&quot; unique_id=&quot;69871&quot;&gt;&lt;property id=&quot;20148&quot; value=&quot;5&quot;/&gt;&lt;property id=&quot;20300&quot; value=&quot;Slide 22 - &amp;quot;Capitol Clock Letters &amp;quot;&quot;/&gt;&lt;property id=&quot;20307&quot; value=&quot;412&quot;/&gt;&lt;/object&gt;&lt;object type=&quot;3&quot; unique_id=&quot;69872&quot;&gt;&lt;property id=&quot;20148&quot; value=&quot;5&quot;/&gt;&lt;property id=&quot;20300&quot; value=&quot;Slide 23 - &amp;quot;Capitol Begins with a Line &amp;quot;&quot;/&gt;&lt;property id=&quot;20307&quot; value=&quot;413&quot;/&gt;&lt;/object&gt;&lt;object type=&quot;3&quot; unique_id=&quot;69873&quot;&gt;&lt;property id=&quot;20148&quot; value=&quot;5&quot;/&gt;&lt;property id=&quot;20300&quot; value=&quot;Slide 24 - &amp;quot;Capitol Begins with a diagonal line  &amp;quot;&quot;/&gt;&lt;property id=&quot;20307&quot; value=&quot;414&quot;/&gt;&lt;/object&gt;&lt;object type=&quot;3&quot; unique_id=&quot;69874&quot;&gt;&lt;property id=&quot;20148&quot; value=&quot;5&quot;/&gt;&lt;property id=&quot;20300&quot; value=&quot;Slide 25 - &amp;quot;Lower Case Clock Letters &amp;quot;&quot;/&gt;&lt;property id=&quot;20307&quot; value=&quot;410&quot;/&gt;&lt;/object&gt;&lt;object type=&quot;3&quot; unique_id=&quot;69875&quot;&gt;&lt;property id=&quot;20148&quot; value=&quot;5&quot;/&gt;&lt;property id=&quot;20300&quot; value=&quot;Slide 26 - &amp;quot;Lower Case Begin with lines &amp;quot;&quot;/&gt;&lt;property id=&quot;20307&quot; value=&quot;411&quot;/&gt;&lt;/object&gt;&lt;object type=&quot;3&quot; unique_id=&quot;69876&quot;&gt;&lt;property id=&quot;20148&quot; value=&quot;5&quot;/&gt;&lt;property id=&quot;20300&quot; value=&quot;Slide 27 - &amp;quot;1, 2 or 3 Lines?&amp;quot;&quot;/&gt;&lt;property id=&quot;20307&quot; value=&quot;407&quot;/&gt;&lt;/object&gt;&lt;object type=&quot;3&quot; unique_id=&quot;69877&quot;&gt;&lt;property id=&quot;20148&quot; value=&quot;5&quot;/&gt;&lt;property id=&quot;20300&quot; value=&quot;Slide 28 - &amp;quot;Handwriting Principles &amp;quot;&quot;/&gt;&lt;property id=&quot;20307&quot; value=&quot;400&quot;/&gt;&lt;/object&gt;&lt;object type=&quot;3&quot; unique_id=&quot;69878&quot;&gt;&lt;property id=&quot;20148&quot; value=&quot;5&quot;/&gt;&lt;property id=&quot;20300&quot; value=&quot;Slide 29 - &amp;quot;Handwriting Principles &amp;quot;&quot;/&gt;&lt;property id=&quot;20307&quot; value=&quot;401&quot;/&gt;&lt;/object&gt;&lt;object type=&quot;3&quot; unique_id=&quot;69879&quot;&gt;&lt;property id=&quot;20148&quot; value=&quot;5&quot;/&gt;&lt;property id=&quot;20300&quot; value=&quot;Slide 30&quot;/&gt;&lt;property id=&quot;20307&quot; value=&quot;394&quot;/&gt;&lt;/object&gt;&lt;object type=&quot;3&quot; unique_id=&quot;69880&quot;&gt;&lt;property id=&quot;20148&quot; value=&quot;5&quot;/&gt;&lt;property id=&quot;20300&quot; value=&quot;Slide 31&quot;/&gt;&lt;property id=&quot;20307&quot; value=&quot;396&quot;/&gt;&lt;/object&gt;&lt;object type=&quot;3&quot; unique_id=&quot;69881&quot;&gt;&lt;property id=&quot;20148&quot; value=&quot;5&quot;/&gt;&lt;property id=&quot;20300&quot; value=&quot;Slide 32&quot;/&gt;&lt;property id=&quot;20307&quot; value=&quot;397&quot;/&gt;&lt;/object&gt;&lt;object type=&quot;3&quot; unique_id=&quot;69882&quot;&gt;&lt;property id=&quot;20148&quot; value=&quot;5&quot;/&gt;&lt;property id=&quot;20300&quot; value=&quot;Slide 33 - &amp;quot;the b d reversal issue &amp;quot;&quot;/&gt;&lt;property id=&quot;20307&quot; value=&quot;409&quot;/&gt;&lt;/object&gt;&lt;object type=&quot;3&quot; unique_id=&quot;70753&quot;&gt;&lt;property id=&quot;20148&quot; value=&quot;5&quot;/&gt;&lt;property id=&quot;20300&quot; value=&quot;Slide 34 - &amp;quot;Keyboarding- qwerty  &amp;quot;&quot;/&gt;&lt;property id=&quot;20307&quot; value=&quot;415&quot;/&gt;&lt;/object&gt;&lt;object type=&quot;3&quot; unique_id=&quot;70754&quot;&gt;&lt;property id=&quot;20148&quot; value=&quot;5&quot;/&gt;&lt;property id=&quot;20300&quot; value=&quot;Slide 35 - &amp;quot;Keyboard VS Handwriting &amp;quot;&quot;/&gt;&lt;property id=&quot;20307&quot; value=&quot;416&quot;/&gt;&lt;/object&gt;&lt;/object&gt;&lt;/object&gt;&lt;/database&gt;"/>
  <p:tag name="SECTOMILLISECCONVERTED" val="1"/>
</p:tagLst>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AcademicPresentation1">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Me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0000"/>
                <a:satMod val="155000"/>
              </a:schemeClr>
            </a:gs>
            <a:gs pos="65000">
              <a:schemeClr val="phClr">
                <a:shade val="85000"/>
                <a:satMod val="155000"/>
              </a:schemeClr>
            </a:gs>
            <a:gs pos="100000">
              <a:schemeClr val="phClr">
                <a:shade val="95000"/>
                <a:satMod val="155000"/>
              </a:schemeClr>
            </a:gs>
          </a:gsLst>
          <a:lin ang="16200000" scaled="0"/>
        </a:gradFill>
      </a:fillStyleLst>
      <a:lnStyleLst>
        <a:ln w="6350" cap="rnd" cmpd="sng" algn="ctr">
          <a:solidFill>
            <a:schemeClr val="phClr">
              <a:shade val="95000"/>
              <a:satMod val="105000"/>
            </a:schemeClr>
          </a:solidFill>
          <a:prstDash val="solid"/>
        </a:ln>
        <a:ln w="25400" cap="rnd" cmpd="sng" algn="ctr">
          <a:solidFill>
            <a:schemeClr val="phClr"/>
          </a:solidFill>
          <a:prstDash val="solid"/>
        </a:ln>
        <a:ln w="34925" cap="rnd" cmpd="sng" algn="ctr">
          <a:solidFill>
            <a:schemeClr val="phClr"/>
          </a:solidFill>
          <a:prstDash val="solid"/>
        </a:ln>
      </a:lnStyleLst>
      <a:effectStyleLst>
        <a:effectStyle>
          <a:effectLst>
            <a:outerShdw blurRad="50800" algn="tl" rotWithShape="0">
              <a:srgbClr val="000000">
                <a:alpha val="64000"/>
              </a:srgbClr>
            </a:outerShdw>
          </a:effectLst>
        </a:effectStyle>
        <a:effectStyle>
          <a:effectLst>
            <a:outerShdw blurRad="39000" dist="25400" dir="5400000">
              <a:srgbClr val="000000">
                <a:alpha val="35000"/>
              </a:srgbClr>
            </a:outerShdw>
          </a:effectLst>
        </a:effectStyle>
        <a:effectStyle>
          <a:effectLst>
            <a:outerShdw blurRad="39000" dist="25400" dir="5400000">
              <a:srgbClr val="000000">
                <a:alpha val="35000"/>
              </a:srgbClr>
            </a:outerShdw>
          </a:effectLst>
          <a:scene3d>
            <a:camera prst="orthographicFront" fov="0">
              <a:rot lat="0" lon="0" rev="0"/>
            </a:camera>
            <a:lightRig rig="threePt" dir="t">
              <a:rot lat="0" lon="0" rev="0"/>
            </a:lightRig>
          </a:scene3d>
          <a:sp3d prstMaterial="matte">
            <a:bevelT h="22225"/>
          </a:sp3d>
        </a:effectStyle>
      </a:effectStyleLst>
      <a:bgFillStyleLst>
        <a:solidFill>
          <a:schemeClr val="phClr"/>
        </a:solidFill>
        <a:gradFill rotWithShape="1">
          <a:gsLst>
            <a:gs pos="0">
              <a:schemeClr val="phClr">
                <a:shade val="50000"/>
                <a:satMod val="155000"/>
              </a:schemeClr>
            </a:gs>
            <a:gs pos="35000">
              <a:schemeClr val="phClr">
                <a:shade val="75000"/>
                <a:satMod val="155000"/>
              </a:schemeClr>
            </a:gs>
            <a:gs pos="100000">
              <a:schemeClr val="phClr">
                <a:tint val="80000"/>
                <a:satMod val="255000"/>
              </a:schemeClr>
            </a:gs>
          </a:gsLst>
          <a:lin ang="16200000" scaled="0"/>
        </a:gradFill>
        <a:gradFill rotWithShape="1">
          <a:gsLst>
            <a:gs pos="0">
              <a:schemeClr val="phClr">
                <a:tint val="80000"/>
                <a:satMod val="300000"/>
              </a:schemeClr>
            </a:gs>
            <a:gs pos="100000">
              <a:schemeClr val="phClr">
                <a:shade val="30000"/>
                <a:satMod val="200000"/>
              </a:schemeClr>
            </a:gs>
          </a:gsLst>
          <a:path path="circle">
            <a:fillToRect l="100000" t="100000" r="100000" b="10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F7B6A5FA-AEDC-493D-A38F-607DB1F3875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0</TotalTime>
  <Words>2438</Words>
  <Application>Microsoft Office PowerPoint</Application>
  <PresentationFormat>On-screen Show (4:3)</PresentationFormat>
  <Paragraphs>332</Paragraphs>
  <Slides>35</Slides>
  <Notes>18</Notes>
  <HiddenSlides>0</HiddenSlides>
  <MMClips>0</MMClips>
  <ScaleCrop>false</ScaleCrop>
  <HeadingPairs>
    <vt:vector size="4" baseType="variant">
      <vt:variant>
        <vt:lpstr>Theme</vt:lpstr>
      </vt:variant>
      <vt:variant>
        <vt:i4>1</vt:i4>
      </vt:variant>
      <vt:variant>
        <vt:lpstr>Slide Titles</vt:lpstr>
      </vt:variant>
      <vt:variant>
        <vt:i4>35</vt:i4>
      </vt:variant>
    </vt:vector>
  </HeadingPairs>
  <TitlesOfParts>
    <vt:vector size="36" baseType="lpstr">
      <vt:lpstr>AcademicPresentation1</vt:lpstr>
      <vt:lpstr>Specialized instruction in Written Expression: Handwriting </vt:lpstr>
      <vt:lpstr>Objectives</vt:lpstr>
      <vt:lpstr>Handwriting Basics </vt:lpstr>
      <vt:lpstr>Research </vt:lpstr>
      <vt:lpstr>Dysgraphia  </vt:lpstr>
      <vt:lpstr>Visual-Spatial Processing </vt:lpstr>
      <vt:lpstr>Motor Planning </vt:lpstr>
      <vt:lpstr>Slide 8</vt:lpstr>
      <vt:lpstr>Slide 9</vt:lpstr>
      <vt:lpstr>Posture and Pencil Grip </vt:lpstr>
      <vt:lpstr>Handwriting Principles </vt:lpstr>
      <vt:lpstr>Slide 12</vt:lpstr>
      <vt:lpstr>Writing Tool Size </vt:lpstr>
      <vt:lpstr>Type of Handwriting System</vt:lpstr>
      <vt:lpstr>Type of handwriting system</vt:lpstr>
      <vt:lpstr>Slide 16</vt:lpstr>
      <vt:lpstr>Scope and Sequence </vt:lpstr>
      <vt:lpstr>Upper Vs Lower Case </vt:lpstr>
      <vt:lpstr>Slide 19</vt:lpstr>
      <vt:lpstr>Slide 20</vt:lpstr>
      <vt:lpstr>Slide 21</vt:lpstr>
      <vt:lpstr>Capitol Clock Letters </vt:lpstr>
      <vt:lpstr>Capitol Begins with a Line </vt:lpstr>
      <vt:lpstr>Capitol Begins with a diagonal line  </vt:lpstr>
      <vt:lpstr>Lower Case Clock Letters </vt:lpstr>
      <vt:lpstr>Lower Case Begin with lines </vt:lpstr>
      <vt:lpstr>1, 2 or 3 Lines?</vt:lpstr>
      <vt:lpstr>Handwriting Principles </vt:lpstr>
      <vt:lpstr>Handwriting Principles </vt:lpstr>
      <vt:lpstr>Slide 30</vt:lpstr>
      <vt:lpstr>Slide 31</vt:lpstr>
      <vt:lpstr>Slide 32</vt:lpstr>
      <vt:lpstr>the b d reversal issue </vt:lpstr>
      <vt:lpstr>Keyboarding- qwerty  </vt:lpstr>
      <vt:lpstr>Keyboard VS Handwriting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2011-12-28T16:04:36Z</dcterms:created>
  <dcterms:modified xsi:type="dcterms:W3CDTF">2013-06-16T18:34:40Z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TC101671251033</vt:lpwstr>
  </property>
</Properties>
</file>